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67" r:id="rId5"/>
    <p:sldId id="268" r:id="rId6"/>
    <p:sldId id="269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77F"/>
    <a:srgbClr val="2D4847"/>
    <a:srgbClr val="D03E82"/>
    <a:srgbClr val="CC0099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887" autoAdjust="0"/>
  </p:normalViewPr>
  <p:slideViewPr>
    <p:cSldViewPr snapToGrid="0">
      <p:cViewPr varScale="1">
        <p:scale>
          <a:sx n="58" d="100"/>
          <a:sy n="58" d="100"/>
        </p:scale>
        <p:origin x="1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75155-CBA4-40E1-987D-7FD148655A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9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9143D-8899-DD31-1755-BD41E89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49208-CA08-CFCB-C103-2EC36300C775}"/>
              </a:ext>
            </a:extLst>
          </p:cNvPr>
          <p:cNvSpPr txBox="1"/>
          <p:nvPr/>
        </p:nvSpPr>
        <p:spPr>
          <a:xfrm>
            <a:off x="1867131" y="1030674"/>
            <a:ext cx="13825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CLASSIC BEEF LASAGNE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  <a:ea typeface="DengXian Light" panose="020B0503020204020204" pitchFamily="2" charset="-122"/>
              </a:rPr>
              <a:t>With Garlic Bread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222E4-4591-3BEF-3E13-8E2BB43E5F79}"/>
              </a:ext>
            </a:extLst>
          </p:cNvPr>
          <p:cNvSpPr txBox="1"/>
          <p:nvPr/>
        </p:nvSpPr>
        <p:spPr>
          <a:xfrm>
            <a:off x="8029107" y="898132"/>
            <a:ext cx="14408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BATTERED FILLET OF FISH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served with Chips &amp; Tartare Sauce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F29C3-AC93-3334-2954-396BF076D76B}"/>
              </a:ext>
            </a:extLst>
          </p:cNvPr>
          <p:cNvSpPr txBox="1"/>
          <p:nvPr/>
        </p:nvSpPr>
        <p:spPr>
          <a:xfrm>
            <a:off x="3381398" y="4839961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BLONDIE WITH BERRIES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7317-9D79-30DA-FAD4-F13EADB5095A}"/>
              </a:ext>
            </a:extLst>
          </p:cNvPr>
          <p:cNvSpPr txBox="1"/>
          <p:nvPr/>
        </p:nvSpPr>
        <p:spPr>
          <a:xfrm>
            <a:off x="4930047" y="851966"/>
            <a:ext cx="1453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BUTCHERS SAUSAGE &amp; MASH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Onion Gravy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DCED0-5B23-E332-054B-CAE84AEB610D}"/>
              </a:ext>
            </a:extLst>
          </p:cNvPr>
          <p:cNvSpPr txBox="1"/>
          <p:nvPr/>
        </p:nvSpPr>
        <p:spPr>
          <a:xfrm>
            <a:off x="4871302" y="4773270"/>
            <a:ext cx="153500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APPLE &amp; CHERRY OATY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</a:t>
            </a:r>
            <a:r>
              <a:rPr lang="en-GB" sz="1400" b="1" dirty="0">
                <a:solidFill>
                  <a:schemeClr val="accent2"/>
                </a:solidFill>
                <a:latin typeface="Selawik Light" panose="020B0502040204020203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Custard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B8AA9-EA97-D935-0D92-D42B1D543748}"/>
              </a:ext>
            </a:extLst>
          </p:cNvPr>
          <p:cNvSpPr txBox="1"/>
          <p:nvPr/>
        </p:nvSpPr>
        <p:spPr>
          <a:xfrm>
            <a:off x="6388428" y="1373568"/>
            <a:ext cx="1570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CHICKEN KORMA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</a:t>
            </a:r>
            <a:endParaRPr lang="en-GB" sz="1400" b="1" dirty="0">
              <a:solidFill>
                <a:srgbClr val="007174"/>
              </a:solidFill>
              <a:highlight>
                <a:srgbClr val="FFFF00"/>
              </a:highlight>
              <a:latin typeface="Selawik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BAEB5-6C91-5DB6-9103-FF0AD060400C}"/>
              </a:ext>
            </a:extLst>
          </p:cNvPr>
          <p:cNvSpPr txBox="1"/>
          <p:nvPr/>
        </p:nvSpPr>
        <p:spPr>
          <a:xfrm>
            <a:off x="6422102" y="2303447"/>
            <a:ext cx="1538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SWEET POTATO, CHICKPEA &amp;</a:t>
            </a:r>
          </a:p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SPINACH TIKKA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Rice</a:t>
            </a:r>
            <a:endParaRPr lang="en-GB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D1283-8016-5323-693E-1A2D4C2DA0D2}"/>
              </a:ext>
            </a:extLst>
          </p:cNvPr>
          <p:cNvSpPr txBox="1"/>
          <p:nvPr/>
        </p:nvSpPr>
        <p:spPr>
          <a:xfrm>
            <a:off x="6489993" y="4971449"/>
            <a:ext cx="1480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FRUIT MUFFIN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99EAE-8C57-34D2-5D8B-4B6092CA2426}"/>
              </a:ext>
            </a:extLst>
          </p:cNvPr>
          <p:cNvSpPr txBox="1"/>
          <p:nvPr/>
        </p:nvSpPr>
        <p:spPr>
          <a:xfrm>
            <a:off x="8062980" y="4757880"/>
            <a:ext cx="1373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PINEAPPLE UPSIDE DOWN CAKE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C8D62-ABD1-99D2-26C6-F7840F9511EC}"/>
              </a:ext>
            </a:extLst>
          </p:cNvPr>
          <p:cNvSpPr txBox="1"/>
          <p:nvPr/>
        </p:nvSpPr>
        <p:spPr>
          <a:xfrm>
            <a:off x="1818196" y="4825404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LEMON DRIZZLE SPONGE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8D653-7511-4932-8334-C49A981ED041}"/>
              </a:ext>
            </a:extLst>
          </p:cNvPr>
          <p:cNvSpPr txBox="1"/>
          <p:nvPr/>
        </p:nvSpPr>
        <p:spPr>
          <a:xfrm>
            <a:off x="8107372" y="3945959"/>
            <a:ext cx="128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Peas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Coleslaw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FF50E2-BE52-00F2-059B-28761B036755}"/>
              </a:ext>
            </a:extLst>
          </p:cNvPr>
          <p:cNvSpPr txBox="1"/>
          <p:nvPr/>
        </p:nvSpPr>
        <p:spPr>
          <a:xfrm>
            <a:off x="4740213" y="2310090"/>
            <a:ext cx="1714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VEGGIE </a:t>
            </a:r>
          </a:p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SAUSAGE &amp; </a:t>
            </a:r>
          </a:p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MASH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Onion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Gravy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5CF0E-D929-61B7-674A-5377E70F0C60}"/>
              </a:ext>
            </a:extLst>
          </p:cNvPr>
          <p:cNvSpPr txBox="1"/>
          <p:nvPr/>
        </p:nvSpPr>
        <p:spPr>
          <a:xfrm>
            <a:off x="1795700" y="3916326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Green Beans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Carrots</a:t>
            </a:r>
          </a:p>
        </p:txBody>
      </p:sp>
      <p:pic>
        <p:nvPicPr>
          <p:cNvPr id="21" name="Picture 20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9E91BD1F-1595-9AD4-F31C-BD070044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86" y="629073"/>
            <a:ext cx="1024412" cy="8032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D43626-AC19-240E-4D07-BDC49CA61912}"/>
              </a:ext>
            </a:extLst>
          </p:cNvPr>
          <p:cNvSpPr txBox="1"/>
          <p:nvPr/>
        </p:nvSpPr>
        <p:spPr>
          <a:xfrm>
            <a:off x="6431697" y="3876193"/>
            <a:ext cx="1538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Roasted Cauliflower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Sambals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Selawik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DEAB6-39C6-D9A1-B8C9-D1FD2D3F3D87}"/>
              </a:ext>
            </a:extLst>
          </p:cNvPr>
          <p:cNvSpPr txBox="1"/>
          <p:nvPr/>
        </p:nvSpPr>
        <p:spPr>
          <a:xfrm>
            <a:off x="4883348" y="3955011"/>
            <a:ext cx="15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5E940-A4CC-D925-7FD5-C45C86A3C98C}"/>
              </a:ext>
            </a:extLst>
          </p:cNvPr>
          <p:cNvSpPr txBox="1"/>
          <p:nvPr/>
        </p:nvSpPr>
        <p:spPr>
          <a:xfrm>
            <a:off x="3362645" y="3955011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Sweetcorn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Roasted Broccoli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4EC2D-1BA1-F4B7-62C6-08EB3FF5BCC2}"/>
              </a:ext>
            </a:extLst>
          </p:cNvPr>
          <p:cNvSpPr txBox="1"/>
          <p:nvPr/>
        </p:nvSpPr>
        <p:spPr>
          <a:xfrm>
            <a:off x="4907095" y="3992126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Red Cabbage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Peas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6D9C4C-A2CD-68F2-3C86-DFC9FF2C483F}"/>
              </a:ext>
            </a:extLst>
          </p:cNvPr>
          <p:cNvSpPr txBox="1"/>
          <p:nvPr/>
        </p:nvSpPr>
        <p:spPr>
          <a:xfrm>
            <a:off x="3322346" y="1075236"/>
            <a:ext cx="1492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HOT WOK CHICKEN NOODLES</a:t>
            </a:r>
            <a:endParaRPr lang="en-GB" sz="14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24CD84-DD72-AB07-36FC-A47217201DF7}"/>
              </a:ext>
            </a:extLst>
          </p:cNvPr>
          <p:cNvSpPr txBox="1"/>
          <p:nvPr/>
        </p:nvSpPr>
        <p:spPr>
          <a:xfrm>
            <a:off x="3339977" y="2299680"/>
            <a:ext cx="1480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CAJUN SWEET POTATO &amp; SPINACH TART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New Potatoes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CF1C4-17AE-297F-807A-D5816B6B6680}"/>
              </a:ext>
            </a:extLst>
          </p:cNvPr>
          <p:cNvSpPr txBox="1"/>
          <p:nvPr/>
        </p:nvSpPr>
        <p:spPr>
          <a:xfrm>
            <a:off x="1854011" y="2423177"/>
            <a:ext cx="13825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  <a:ea typeface="DengXian Light" panose="020B0503020204020204" pitchFamily="2" charset="-122"/>
              </a:rPr>
              <a:t>QUORN AND BLACK BEAN FAJITAS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  <a:ea typeface="DengXian Light" panose="020B0503020204020204" pitchFamily="2" charset="-122"/>
              </a:rPr>
              <a:t>with Rice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E5ACB-B21F-74F6-E219-60FF96D2E3AA}"/>
              </a:ext>
            </a:extLst>
          </p:cNvPr>
          <p:cNvSpPr txBox="1"/>
          <p:nvPr/>
        </p:nvSpPr>
        <p:spPr>
          <a:xfrm>
            <a:off x="76591" y="6066343"/>
            <a:ext cx="23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SOUP OF THE DAY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FILLED JACKET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2403682" y="6124086"/>
            <a:ext cx="20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04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th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November	25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th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November</a:t>
            </a:r>
          </a:p>
          <a:p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16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th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December	20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th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January</a:t>
            </a:r>
          </a:p>
          <a:p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10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th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February	10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th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March</a:t>
            </a:r>
          </a:p>
          <a:p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31</a:t>
            </a:r>
            <a:r>
              <a:rPr lang="en-GB" sz="900" b="1" baseline="30000" dirty="0">
                <a:solidFill>
                  <a:srgbClr val="67877F"/>
                </a:solidFill>
                <a:latin typeface="Agency FB" panose="020B0503020202020204" pitchFamily="34" charset="0"/>
              </a:rPr>
              <a:t>st</a:t>
            </a:r>
            <a:r>
              <a:rPr lang="en-GB" sz="900" b="1" dirty="0">
                <a:solidFill>
                  <a:srgbClr val="67877F"/>
                </a:solidFill>
                <a:latin typeface="Agency FB" panose="020B0503020202020204" pitchFamily="34" charset="0"/>
              </a:rPr>
              <a:t> March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5C987-3F18-C82D-0811-0321CFD7BD9A}"/>
              </a:ext>
            </a:extLst>
          </p:cNvPr>
          <p:cNvSpPr txBox="1"/>
          <p:nvPr/>
        </p:nvSpPr>
        <p:spPr>
          <a:xfrm>
            <a:off x="8029107" y="2418146"/>
            <a:ext cx="1400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GREEK SPINACH &amp; FILO PARCELS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and Chips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1103E650-B8B0-C82B-9FDE-EB13334CD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9" y="6353158"/>
            <a:ext cx="260184" cy="269328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A0265A91-E68F-BD2F-0F5A-8D6AA3FCB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67" y="3441558"/>
            <a:ext cx="313547" cy="301747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1EAEAE1D-6AF9-C6AE-81AE-E3D8859E5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54" y="3432455"/>
            <a:ext cx="313547" cy="301747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E28074C1-5315-145A-5AB6-85FCF8500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19" y="1990314"/>
            <a:ext cx="260184" cy="269328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12EA9C9D-E74F-4F6D-B014-6F16D2E7F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71" y="6074628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4523058" y="6226766"/>
            <a:ext cx="6183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ADDED PLANT PROTEIN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5161287" y="6059940"/>
            <a:ext cx="1054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OPTION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85460-ECC5-3F2A-2E2E-2D62CAF4B333}"/>
              </a:ext>
            </a:extLst>
          </p:cNvPr>
          <p:cNvSpPr txBox="1"/>
          <p:nvPr/>
        </p:nvSpPr>
        <p:spPr>
          <a:xfrm>
            <a:off x="322496" y="297539"/>
            <a:ext cx="102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03E82"/>
                </a:solidFill>
                <a:latin typeface="Agency FB" panose="020B0503020202020204" pitchFamily="34" charset="0"/>
              </a:rPr>
              <a:t>ONE</a:t>
            </a: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8F70FB6C-BE1C-6AF5-C727-240E728333B4}"/>
              </a:ext>
            </a:extLst>
          </p:cNvPr>
          <p:cNvSpPr/>
          <p:nvPr/>
        </p:nvSpPr>
        <p:spPr>
          <a:xfrm>
            <a:off x="6520095" y="3290523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C1AF3F3C-C69F-F7A3-5AF2-C1FFC5DDFA63}"/>
              </a:ext>
            </a:extLst>
          </p:cNvPr>
          <p:cNvSpPr/>
          <p:nvPr/>
        </p:nvSpPr>
        <p:spPr>
          <a:xfrm>
            <a:off x="4952999" y="5161297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DFDEC697-5ABB-4E04-4019-A5269A50E03E}"/>
              </a:ext>
            </a:extLst>
          </p:cNvPr>
          <p:cNvSpPr/>
          <p:nvPr/>
        </p:nvSpPr>
        <p:spPr>
          <a:xfrm>
            <a:off x="6539171" y="171122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5223482" y="6412069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5345967" y="6389508"/>
            <a:ext cx="854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OURCE OF WHOLEMEAL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D5C246E7-FB16-5A3E-F4E2-A74DCAA67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56" y="3412141"/>
            <a:ext cx="313547" cy="3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9143D-8899-DD31-1755-BD41E89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F9C0F-06EF-69A0-811B-BB485034639A}"/>
              </a:ext>
            </a:extLst>
          </p:cNvPr>
          <p:cNvSpPr txBox="1"/>
          <p:nvPr/>
        </p:nvSpPr>
        <p:spPr>
          <a:xfrm>
            <a:off x="6455367" y="4983390"/>
            <a:ext cx="1480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VANILLA SPONGE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A4C0D-EFEF-23AA-9ECB-818995E48668}"/>
              </a:ext>
            </a:extLst>
          </p:cNvPr>
          <p:cNvSpPr txBox="1"/>
          <p:nvPr/>
        </p:nvSpPr>
        <p:spPr>
          <a:xfrm>
            <a:off x="3359862" y="1185699"/>
            <a:ext cx="1489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SPICY CHICKEN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Khobez and Tabbouleh Salad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5B149-E69E-79C0-F463-AFD2DED7EB5D}"/>
              </a:ext>
            </a:extLst>
          </p:cNvPr>
          <p:cNvSpPr txBox="1"/>
          <p:nvPr/>
        </p:nvSpPr>
        <p:spPr>
          <a:xfrm>
            <a:off x="1785999" y="4870516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CINNAMON APPLE TURNOVER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8E949-331A-5C61-46CD-85C57DF7FB7A}"/>
              </a:ext>
            </a:extLst>
          </p:cNvPr>
          <p:cNvSpPr txBox="1"/>
          <p:nvPr/>
        </p:nvSpPr>
        <p:spPr>
          <a:xfrm>
            <a:off x="4901602" y="1018158"/>
            <a:ext cx="14892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THE CLASSIC </a:t>
            </a:r>
          </a:p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ROAST DINNER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all the trimmings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5F641-FE99-27D5-23CC-02168CD2B8CF}"/>
              </a:ext>
            </a:extLst>
          </p:cNvPr>
          <p:cNvSpPr txBox="1"/>
          <p:nvPr/>
        </p:nvSpPr>
        <p:spPr>
          <a:xfrm>
            <a:off x="4866023" y="4747404"/>
            <a:ext cx="148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PLUM &amp; VANILLA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</a:t>
            </a:r>
            <a:r>
              <a:rPr lang="en-GB" sz="1400" b="1" dirty="0">
                <a:solidFill>
                  <a:schemeClr val="accent2"/>
                </a:solidFill>
                <a:latin typeface="Selawik Light" panose="020B0502040204020203" pitchFamily="34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Custard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416A9-C9E8-D657-B148-E582B7782122}"/>
              </a:ext>
            </a:extLst>
          </p:cNvPr>
          <p:cNvSpPr txBox="1"/>
          <p:nvPr/>
        </p:nvSpPr>
        <p:spPr>
          <a:xfrm>
            <a:off x="3358065" y="4972463"/>
            <a:ext cx="1480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SYRUP SPONGE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BA4A4-5CD1-8A2C-46CF-76F1C5C0A861}"/>
              </a:ext>
            </a:extLst>
          </p:cNvPr>
          <p:cNvSpPr txBox="1"/>
          <p:nvPr/>
        </p:nvSpPr>
        <p:spPr>
          <a:xfrm>
            <a:off x="8149028" y="2483656"/>
            <a:ext cx="12026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LOADED HOUND DOG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940BA-63C1-5AA5-C54B-125B69FC3938}"/>
              </a:ext>
            </a:extLst>
          </p:cNvPr>
          <p:cNvSpPr txBox="1"/>
          <p:nvPr/>
        </p:nvSpPr>
        <p:spPr>
          <a:xfrm>
            <a:off x="8009511" y="4972463"/>
            <a:ext cx="1401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CARROT CAKE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8B969-9086-219B-3837-E31C4C0EC2B6}"/>
              </a:ext>
            </a:extLst>
          </p:cNvPr>
          <p:cNvSpPr txBox="1"/>
          <p:nvPr/>
        </p:nvSpPr>
        <p:spPr>
          <a:xfrm>
            <a:off x="8027265" y="936673"/>
            <a:ext cx="13822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FISHFINGERS OR SALMON FISHCAKES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D1E45-62B3-1EAA-A376-7A4439F7DE1B}"/>
              </a:ext>
            </a:extLst>
          </p:cNvPr>
          <p:cNvSpPr txBox="1"/>
          <p:nvPr/>
        </p:nvSpPr>
        <p:spPr>
          <a:xfrm>
            <a:off x="6414884" y="870743"/>
            <a:ext cx="1511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BEEF MEATBALLS IN TOMATO SAUCE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B6FB5-9D16-1C34-8F40-5E70BCAE4BA0}"/>
              </a:ext>
            </a:extLst>
          </p:cNvPr>
          <p:cNvSpPr txBox="1"/>
          <p:nvPr/>
        </p:nvSpPr>
        <p:spPr>
          <a:xfrm>
            <a:off x="4804664" y="2295842"/>
            <a:ext cx="16031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BUTTERNUT &amp; BEETROOT WELLINGTON 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Roast Potatoes &amp; Gravy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281AC9-6725-7BCD-2510-FB3096D8EF0B}"/>
              </a:ext>
            </a:extLst>
          </p:cNvPr>
          <p:cNvSpPr txBox="1"/>
          <p:nvPr/>
        </p:nvSpPr>
        <p:spPr>
          <a:xfrm>
            <a:off x="3311403" y="3871226"/>
            <a:ext cx="1554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Red Cabbage Slaw and Roasted Chickpea Salad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6706A-19CC-AF35-093C-96B176748396}"/>
              </a:ext>
            </a:extLst>
          </p:cNvPr>
          <p:cNvSpPr txBox="1"/>
          <p:nvPr/>
        </p:nvSpPr>
        <p:spPr>
          <a:xfrm>
            <a:off x="7935825" y="3949155"/>
            <a:ext cx="155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Baked Beans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Garden Peas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884D0-E707-EE45-0057-4A7BEC95E8AA}"/>
              </a:ext>
            </a:extLst>
          </p:cNvPr>
          <p:cNvSpPr txBox="1"/>
          <p:nvPr/>
        </p:nvSpPr>
        <p:spPr>
          <a:xfrm>
            <a:off x="6400133" y="3959676"/>
            <a:ext cx="155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Carrots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Green Beans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4BE1A-2326-D5E1-F9E5-1B21D3650FDA}"/>
              </a:ext>
            </a:extLst>
          </p:cNvPr>
          <p:cNvSpPr txBox="1"/>
          <p:nvPr/>
        </p:nvSpPr>
        <p:spPr>
          <a:xfrm>
            <a:off x="4828942" y="3957836"/>
            <a:ext cx="155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Broccoli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Sweetcorn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AE7CCC-FD7F-19EB-0001-45DFBB0931A7}"/>
              </a:ext>
            </a:extLst>
          </p:cNvPr>
          <p:cNvSpPr txBox="1"/>
          <p:nvPr/>
        </p:nvSpPr>
        <p:spPr>
          <a:xfrm>
            <a:off x="1763160" y="3850114"/>
            <a:ext cx="1554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Roasted Butternut Squash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Cauliflower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D8D19-8BE1-792D-113E-B76E48A34852}"/>
              </a:ext>
            </a:extLst>
          </p:cNvPr>
          <p:cNvSpPr txBox="1"/>
          <p:nvPr/>
        </p:nvSpPr>
        <p:spPr>
          <a:xfrm>
            <a:off x="1877867" y="2437489"/>
            <a:ext cx="129672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GREEN THAI VEGETABLE CURRY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45CD2-AEFB-2EE6-C041-64649844C726}"/>
              </a:ext>
            </a:extLst>
          </p:cNvPr>
          <p:cNvSpPr txBox="1"/>
          <p:nvPr/>
        </p:nvSpPr>
        <p:spPr>
          <a:xfrm>
            <a:off x="3359862" y="2356867"/>
            <a:ext cx="1460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HOUMOUS AND FALAFEL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Khobez and Tabbouleh Salad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FAAF36E-2BE3-A5AA-59E9-A2254F49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622" y="686712"/>
            <a:ext cx="1005259" cy="5227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B918B2-7FE7-B86B-3E54-876D8ED72470}"/>
              </a:ext>
            </a:extLst>
          </p:cNvPr>
          <p:cNvSpPr txBox="1"/>
          <p:nvPr/>
        </p:nvSpPr>
        <p:spPr>
          <a:xfrm>
            <a:off x="1813265" y="1018158"/>
            <a:ext cx="14604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THAI GREEN CHICKEN CURRY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A051E0-AB41-CD86-4166-D86972F170CE}"/>
              </a:ext>
            </a:extLst>
          </p:cNvPr>
          <p:cNvSpPr txBox="1"/>
          <p:nvPr/>
        </p:nvSpPr>
        <p:spPr>
          <a:xfrm>
            <a:off x="6426006" y="2479491"/>
            <a:ext cx="148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TOFU AND BROCCOLI WOK FRIED 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9B725-FD3A-B6B6-9E9F-A4B68A62F88F}"/>
              </a:ext>
            </a:extLst>
          </p:cNvPr>
          <p:cNvSpPr txBox="1"/>
          <p:nvPr/>
        </p:nvSpPr>
        <p:spPr>
          <a:xfrm>
            <a:off x="76591" y="6066343"/>
            <a:ext cx="23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SOUP OF THE DAY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FILLED JACKET POTATOES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C5E20-F029-0919-752F-5230BEA5C952}"/>
              </a:ext>
            </a:extLst>
          </p:cNvPr>
          <p:cNvSpPr txBox="1"/>
          <p:nvPr/>
        </p:nvSpPr>
        <p:spPr>
          <a:xfrm>
            <a:off x="2403682" y="6124086"/>
            <a:ext cx="20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11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November	02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nd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December</a:t>
            </a:r>
          </a:p>
          <a:p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06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January	27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January</a:t>
            </a:r>
          </a:p>
          <a:p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24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February	17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March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2C72A25A-76B3-2FD4-9103-200F41944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70" y="3407498"/>
            <a:ext cx="313547" cy="301747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C3054BB2-F5A3-4F2A-8ABD-9A7E7981C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56" y="3418368"/>
            <a:ext cx="313547" cy="301747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6F012C12-1755-5DBC-30D6-9E60190C8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43" y="3425667"/>
            <a:ext cx="313547" cy="30174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AF211236-60C2-548E-4A94-E29ACD122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90" y="3256624"/>
            <a:ext cx="313547" cy="3017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99344BD-CB00-184B-EF5D-126ADEA38252}"/>
              </a:ext>
            </a:extLst>
          </p:cNvPr>
          <p:cNvSpPr txBox="1"/>
          <p:nvPr/>
        </p:nvSpPr>
        <p:spPr>
          <a:xfrm>
            <a:off x="322496" y="297539"/>
            <a:ext cx="102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03E82"/>
                </a:solidFill>
                <a:latin typeface="Agency FB" panose="020B0503020202020204" pitchFamily="34" charset="0"/>
              </a:rPr>
              <a:t>TWO</a:t>
            </a: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EC0C2DCD-0F17-34E7-EBC6-91F5175A300B}"/>
              </a:ext>
            </a:extLst>
          </p:cNvPr>
          <p:cNvSpPr/>
          <p:nvPr/>
        </p:nvSpPr>
        <p:spPr>
          <a:xfrm>
            <a:off x="4939359" y="5177642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7BE65F2B-F124-6AB3-1168-476E0F8B5357}"/>
              </a:ext>
            </a:extLst>
          </p:cNvPr>
          <p:cNvSpPr/>
          <p:nvPr/>
        </p:nvSpPr>
        <p:spPr>
          <a:xfrm>
            <a:off x="6491150" y="326962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CEAF305D-FE8A-9B17-37E9-0B39B262BF37}"/>
              </a:ext>
            </a:extLst>
          </p:cNvPr>
          <p:cNvSpPr/>
          <p:nvPr/>
        </p:nvSpPr>
        <p:spPr>
          <a:xfrm>
            <a:off x="6517904" y="1906717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80D52D2-9DEE-CDEC-D50C-C1A6EFEC40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9" y="6353158"/>
            <a:ext cx="260184" cy="269328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927046D5-8571-06F7-5064-A11AA64B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71" y="6074628"/>
            <a:ext cx="313547" cy="3017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0E454EA-EF2D-7CCB-4761-BA8A011F6C9C}"/>
              </a:ext>
            </a:extLst>
          </p:cNvPr>
          <p:cNvSpPr txBox="1"/>
          <p:nvPr/>
        </p:nvSpPr>
        <p:spPr>
          <a:xfrm>
            <a:off x="4516701" y="6236770"/>
            <a:ext cx="6183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ADDED PLANT PROTEIN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9F2A59-DB28-8551-92B5-EE47144AD1F6}"/>
              </a:ext>
            </a:extLst>
          </p:cNvPr>
          <p:cNvSpPr txBox="1"/>
          <p:nvPr/>
        </p:nvSpPr>
        <p:spPr>
          <a:xfrm>
            <a:off x="5161287" y="6059940"/>
            <a:ext cx="1054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OPTION</a:t>
            </a:r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5CB41BD4-9D3F-DF8F-9A8E-F8866C72FABF}"/>
              </a:ext>
            </a:extLst>
          </p:cNvPr>
          <p:cNvSpPr/>
          <p:nvPr/>
        </p:nvSpPr>
        <p:spPr>
          <a:xfrm>
            <a:off x="5223482" y="6412069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CEDFC5-90B9-3455-8854-D50F6A2347E6}"/>
              </a:ext>
            </a:extLst>
          </p:cNvPr>
          <p:cNvSpPr txBox="1"/>
          <p:nvPr/>
        </p:nvSpPr>
        <p:spPr>
          <a:xfrm>
            <a:off x="5345967" y="6389508"/>
            <a:ext cx="854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OURCE OF WHOLEMEAL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0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9143D-8899-DD31-1755-BD41E89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CC6A2-29C8-F59A-1E30-040DEA372775}"/>
              </a:ext>
            </a:extLst>
          </p:cNvPr>
          <p:cNvSpPr txBox="1"/>
          <p:nvPr/>
        </p:nvSpPr>
        <p:spPr>
          <a:xfrm>
            <a:off x="1806094" y="4835642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WARM BANANA FLAPJACK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FD450-5315-E0B6-91CB-1A46F8BF44DF}"/>
              </a:ext>
            </a:extLst>
          </p:cNvPr>
          <p:cNvSpPr txBox="1"/>
          <p:nvPr/>
        </p:nvSpPr>
        <p:spPr>
          <a:xfrm>
            <a:off x="3391349" y="1001846"/>
            <a:ext cx="13665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MEXICAN BEEF CHILLI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 or Soft 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Tacos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EF32B-0DBD-26B9-EBB6-D8452811114B}"/>
              </a:ext>
            </a:extLst>
          </p:cNvPr>
          <p:cNvSpPr txBox="1"/>
          <p:nvPr/>
        </p:nvSpPr>
        <p:spPr>
          <a:xfrm>
            <a:off x="3465736" y="2532234"/>
            <a:ext cx="12967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MEXICAN VEGETABLE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RICE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605AF-D409-A3BF-E83B-313C58B18DDF}"/>
              </a:ext>
            </a:extLst>
          </p:cNvPr>
          <p:cNvSpPr txBox="1"/>
          <p:nvPr/>
        </p:nvSpPr>
        <p:spPr>
          <a:xfrm>
            <a:off x="3355849" y="4943364"/>
            <a:ext cx="1480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SCHOOL CAKE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FAA0A-3755-DC2B-0F3F-D2BDCB5755C4}"/>
              </a:ext>
            </a:extLst>
          </p:cNvPr>
          <p:cNvSpPr txBox="1"/>
          <p:nvPr/>
        </p:nvSpPr>
        <p:spPr>
          <a:xfrm>
            <a:off x="8055357" y="958807"/>
            <a:ext cx="13665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accent2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BATTERED FISH</a:t>
            </a:r>
          </a:p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 &amp; Tartare Sauce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87A0F9-44E7-8AB3-8C6C-1F633C271D6D}"/>
              </a:ext>
            </a:extLst>
          </p:cNvPr>
          <p:cNvSpPr txBox="1"/>
          <p:nvPr/>
        </p:nvSpPr>
        <p:spPr>
          <a:xfrm>
            <a:off x="4905604" y="4773162"/>
            <a:ext cx="1401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CHOCOLATE SHORTBREAD CAKE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A8BB7-451B-60DA-6E50-B0F48DA5713E}"/>
              </a:ext>
            </a:extLst>
          </p:cNvPr>
          <p:cNvSpPr txBox="1"/>
          <p:nvPr/>
        </p:nvSpPr>
        <p:spPr>
          <a:xfrm>
            <a:off x="4961916" y="892702"/>
            <a:ext cx="13584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CREAMY CHICKEN PIE </a:t>
            </a: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Crispy Roasties &amp; Gravy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B5D05-896F-B964-A33F-7082DB65A78A}"/>
              </a:ext>
            </a:extLst>
          </p:cNvPr>
          <p:cNvSpPr txBox="1"/>
          <p:nvPr/>
        </p:nvSpPr>
        <p:spPr>
          <a:xfrm>
            <a:off x="8037642" y="4842627"/>
            <a:ext cx="1401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 PANCAKES &amp; CHERRY SAUCE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652FA-98C5-5AF7-49FD-30AE6A675E51}"/>
              </a:ext>
            </a:extLst>
          </p:cNvPr>
          <p:cNvSpPr txBox="1"/>
          <p:nvPr/>
        </p:nvSpPr>
        <p:spPr>
          <a:xfrm>
            <a:off x="6542872" y="4773161"/>
            <a:ext cx="1401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STICKY TOFFEE APPLE CRUMBLE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Custard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BB880-CDBD-2E85-8139-AAA8453B06BB}"/>
              </a:ext>
            </a:extLst>
          </p:cNvPr>
          <p:cNvSpPr txBox="1"/>
          <p:nvPr/>
        </p:nvSpPr>
        <p:spPr>
          <a:xfrm>
            <a:off x="4909498" y="2309436"/>
            <a:ext cx="1473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ROAST QUORN &amp; YORKSHIRE PUDDING</a:t>
            </a:r>
            <a:r>
              <a:rPr lang="en-GB" sz="1400" b="1" dirty="0">
                <a:solidFill>
                  <a:srgbClr val="007174"/>
                </a:solidFill>
                <a:latin typeface="Agency FB" panose="020B0503020202020204" pitchFamily="34" charset="0"/>
              </a:rPr>
              <a:t>,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Crispy Roasties and Gravy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FDAC7-260D-9EA5-CE8A-491E6C0FD7A3}"/>
              </a:ext>
            </a:extLst>
          </p:cNvPr>
          <p:cNvSpPr txBox="1"/>
          <p:nvPr/>
        </p:nvSpPr>
        <p:spPr>
          <a:xfrm>
            <a:off x="6490551" y="2442470"/>
            <a:ext cx="13640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SMOKEY BBQ PLANT BAL</a:t>
            </a:r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LS </a:t>
            </a:r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Couscous/ Spaghetti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pic>
        <p:nvPicPr>
          <p:cNvPr id="19" name="Picture 18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4AB1197-3304-AA35-8B4E-96350C61F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81" y="603343"/>
            <a:ext cx="1580098" cy="5787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6BF016-AACA-27C5-A738-5047A281308A}"/>
              </a:ext>
            </a:extLst>
          </p:cNvPr>
          <p:cNvSpPr txBox="1"/>
          <p:nvPr/>
        </p:nvSpPr>
        <p:spPr>
          <a:xfrm>
            <a:off x="3426243" y="3973988"/>
            <a:ext cx="1296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Pineapple Salsa &amp; Slaw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EDCED0-8155-734C-F5B0-A2FF622171FD}"/>
              </a:ext>
            </a:extLst>
          </p:cNvPr>
          <p:cNvSpPr txBox="1"/>
          <p:nvPr/>
        </p:nvSpPr>
        <p:spPr>
          <a:xfrm>
            <a:off x="6458223" y="3827271"/>
            <a:ext cx="150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Broccoli</a:t>
            </a:r>
          </a:p>
          <a:p>
            <a:pPr algn="ctr"/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Roasted Vegetables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54AFB-F021-ADF5-C40B-4A9760991E67}"/>
              </a:ext>
            </a:extLst>
          </p:cNvPr>
          <p:cNvSpPr txBox="1"/>
          <p:nvPr/>
        </p:nvSpPr>
        <p:spPr>
          <a:xfrm>
            <a:off x="7987371" y="3961774"/>
            <a:ext cx="150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Garden Peas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Baked Beans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685BD-D547-8D44-06DB-5B2DDEF99369}"/>
              </a:ext>
            </a:extLst>
          </p:cNvPr>
          <p:cNvSpPr txBox="1"/>
          <p:nvPr/>
        </p:nvSpPr>
        <p:spPr>
          <a:xfrm>
            <a:off x="4889918" y="3973988"/>
            <a:ext cx="150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Roasted Carrots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Swede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68FE4F-88C0-F1E1-8261-4ECBD9AEE61E}"/>
              </a:ext>
            </a:extLst>
          </p:cNvPr>
          <p:cNvSpPr txBox="1"/>
          <p:nvPr/>
        </p:nvSpPr>
        <p:spPr>
          <a:xfrm>
            <a:off x="1873915" y="3961774"/>
            <a:ext cx="136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Green Beans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Sweetcorn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FCD38-8390-E315-F31B-273CC4BED003}"/>
              </a:ext>
            </a:extLst>
          </p:cNvPr>
          <p:cNvSpPr txBox="1"/>
          <p:nvPr/>
        </p:nvSpPr>
        <p:spPr>
          <a:xfrm>
            <a:off x="6579952" y="965337"/>
            <a:ext cx="121585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CHICKEN KATSU CURRY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Rice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38D16-08E7-ED11-8CAD-3DD714AFCF0E}"/>
              </a:ext>
            </a:extLst>
          </p:cNvPr>
          <p:cNvSpPr txBox="1"/>
          <p:nvPr/>
        </p:nvSpPr>
        <p:spPr>
          <a:xfrm>
            <a:off x="1887462" y="1088906"/>
            <a:ext cx="136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CHICKEN CHOW MEIN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E83560-61DE-135C-E782-C0EA0CFEF8B4}"/>
              </a:ext>
            </a:extLst>
          </p:cNvPr>
          <p:cNvSpPr txBox="1"/>
          <p:nvPr/>
        </p:nvSpPr>
        <p:spPr>
          <a:xfrm>
            <a:off x="1853026" y="2356063"/>
            <a:ext cx="13665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174"/>
                </a:solidFill>
                <a:latin typeface="Agency FB" panose="020B0503020202020204" pitchFamily="34" charset="0"/>
              </a:rPr>
              <a:t>VEGETABLE PLAIT</a:t>
            </a:r>
          </a:p>
          <a:p>
            <a:pPr algn="ctr"/>
            <a:r>
              <a:rPr lang="en-GB" sz="14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New Potatoes and Gravy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3E427-3592-086A-03FE-8CABA32C6ADF}"/>
              </a:ext>
            </a:extLst>
          </p:cNvPr>
          <p:cNvSpPr txBox="1"/>
          <p:nvPr/>
        </p:nvSpPr>
        <p:spPr>
          <a:xfrm>
            <a:off x="76591" y="6066343"/>
            <a:ext cx="23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SOUP OF THE DAY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FILLED JACKET POTATOES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88C17-0245-2058-3A85-F9963B7A8070}"/>
              </a:ext>
            </a:extLst>
          </p:cNvPr>
          <p:cNvSpPr txBox="1"/>
          <p:nvPr/>
        </p:nvSpPr>
        <p:spPr>
          <a:xfrm>
            <a:off x="2403682" y="6124086"/>
            <a:ext cx="20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18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November	09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December</a:t>
            </a:r>
          </a:p>
          <a:p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13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January	03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rd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February</a:t>
            </a:r>
          </a:p>
          <a:p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03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rd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March	24</a:t>
            </a:r>
            <a:r>
              <a:rPr lang="en-GB" sz="1200" b="1" baseline="30000" dirty="0">
                <a:solidFill>
                  <a:srgbClr val="007174"/>
                </a:solidFill>
                <a:latin typeface="Agency FB" panose="020B0503020202020204" pitchFamily="34" charset="0"/>
              </a:rPr>
              <a:t>th</a:t>
            </a:r>
            <a:r>
              <a:rPr lang="en-GB" sz="1200" b="1" dirty="0">
                <a:solidFill>
                  <a:srgbClr val="007174"/>
                </a:solidFill>
                <a:latin typeface="Agency FB" panose="020B0503020202020204" pitchFamily="34" charset="0"/>
              </a:rPr>
              <a:t> March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B25B74-7AA8-4DD0-4F80-22CCF3B3E538}"/>
              </a:ext>
            </a:extLst>
          </p:cNvPr>
          <p:cNvSpPr txBox="1"/>
          <p:nvPr/>
        </p:nvSpPr>
        <p:spPr>
          <a:xfrm>
            <a:off x="7987370" y="2624567"/>
            <a:ext cx="150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THE BIG PLANT  BURGER </a:t>
            </a:r>
          </a:p>
          <a:p>
            <a:pPr algn="ctr"/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Chips</a:t>
            </a:r>
            <a:endParaRPr lang="en-GB" sz="14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E5FC37-C1E4-2781-3390-0857F1491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58" y="3408533"/>
            <a:ext cx="313547" cy="301747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0530837D-CB45-92CD-D2B8-6413538B6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72" y="3421595"/>
            <a:ext cx="313547" cy="301747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B024A7C1-A162-1864-7F64-04666C8D5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52" y="3406892"/>
            <a:ext cx="313547" cy="301747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55DC7535-5CC8-00F6-07D7-BFA766986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78" y="1974341"/>
            <a:ext cx="260184" cy="2693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FDB7429-9752-8BBC-87E6-4F107380817B}"/>
              </a:ext>
            </a:extLst>
          </p:cNvPr>
          <p:cNvSpPr txBox="1"/>
          <p:nvPr/>
        </p:nvSpPr>
        <p:spPr>
          <a:xfrm>
            <a:off x="322496" y="297539"/>
            <a:ext cx="102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03E82"/>
                </a:solidFill>
                <a:latin typeface="Agency FB" panose="020B0503020202020204" pitchFamily="34" charset="0"/>
              </a:rPr>
              <a:t>THREE</a:t>
            </a:r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9F76420B-3B2D-B8B7-3A30-7AD50771C8DD}"/>
              </a:ext>
            </a:extLst>
          </p:cNvPr>
          <p:cNvSpPr/>
          <p:nvPr/>
        </p:nvSpPr>
        <p:spPr>
          <a:xfrm>
            <a:off x="6522496" y="514145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43CA637-F02A-F133-8C58-A9FD7D8A18B1}"/>
              </a:ext>
            </a:extLst>
          </p:cNvPr>
          <p:cNvSpPr/>
          <p:nvPr/>
        </p:nvSpPr>
        <p:spPr>
          <a:xfrm>
            <a:off x="1873915" y="517034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3B35B31-A3B8-0CDC-B6F3-37F3BF6F0477}"/>
              </a:ext>
            </a:extLst>
          </p:cNvPr>
          <p:cNvSpPr/>
          <p:nvPr/>
        </p:nvSpPr>
        <p:spPr>
          <a:xfrm>
            <a:off x="3423360" y="1885731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0C3FB7B-AD17-4240-5FD1-73DC8050B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9" y="6353158"/>
            <a:ext cx="260184" cy="269328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6856EEEE-AB04-FDA9-3527-4587B8B77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71" y="6074628"/>
            <a:ext cx="313547" cy="30174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EAEFFB-BBCA-D797-D7D7-058F8A20FA21}"/>
              </a:ext>
            </a:extLst>
          </p:cNvPr>
          <p:cNvSpPr txBox="1"/>
          <p:nvPr/>
        </p:nvSpPr>
        <p:spPr>
          <a:xfrm>
            <a:off x="4523058" y="6226766"/>
            <a:ext cx="61836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ADDED PLANT PROTEIN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E24D06-C8CD-CC9B-BF38-D180F62C650C}"/>
              </a:ext>
            </a:extLst>
          </p:cNvPr>
          <p:cNvSpPr txBox="1"/>
          <p:nvPr/>
        </p:nvSpPr>
        <p:spPr>
          <a:xfrm>
            <a:off x="5161287" y="6059940"/>
            <a:ext cx="1054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OPTION</a:t>
            </a:r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788D5BC4-08FC-71F6-7C58-59BFC281BE86}"/>
              </a:ext>
            </a:extLst>
          </p:cNvPr>
          <p:cNvSpPr/>
          <p:nvPr/>
        </p:nvSpPr>
        <p:spPr>
          <a:xfrm>
            <a:off x="5223482" y="6412069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694845-AA4D-5282-1EC8-4578AC0F94BC}"/>
              </a:ext>
            </a:extLst>
          </p:cNvPr>
          <p:cNvSpPr txBox="1"/>
          <p:nvPr/>
        </p:nvSpPr>
        <p:spPr>
          <a:xfrm>
            <a:off x="5327861" y="6396043"/>
            <a:ext cx="854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OURCE OF WHOLEMEAL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C7330B50-9BB5-7899-3278-C617AE864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86" y="5275020"/>
            <a:ext cx="313547" cy="30174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3D94D001-A957-9722-0141-3507A9DA8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17" y="3418223"/>
            <a:ext cx="313547" cy="3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  <NOTE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6439CFB5-F2D3-408E-9C80-5865DC760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F70F4-AC20-4262-B039-ED8451DB711E}">
  <ds:schemaRefs>
    <ds:schemaRef ds:uri="http://www.w3.org/XML/1998/namespace"/>
    <ds:schemaRef ds:uri="7900b00d-6b81-4293-a6f6-7ae26b1ab9c6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f9d0f45c-c12f-4510-9b8d-33f7885b9fd4"/>
    <ds:schemaRef ds:uri="http://purl.org/dc/elements/1.1/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411</Words>
  <Application>Microsoft Office PowerPoint</Application>
  <PresentationFormat>A4 Paper (210x297 mm)</PresentationFormat>
  <Paragraphs>131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Agency FB</vt:lpstr>
      <vt:lpstr>Aptos</vt:lpstr>
      <vt:lpstr>Arial</vt:lpstr>
      <vt:lpstr>Arial Narrow</vt:lpstr>
      <vt:lpstr>Calibri</vt:lpstr>
      <vt:lpstr>Calibri Light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Steve Newland</cp:lastModifiedBy>
  <cp:revision>19</cp:revision>
  <dcterms:created xsi:type="dcterms:W3CDTF">2023-01-19T15:41:07Z</dcterms:created>
  <dcterms:modified xsi:type="dcterms:W3CDTF">2024-10-16T07:17:52Z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</Properties>
</file>