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93" r:id="rId2"/>
    <p:sldId id="324" r:id="rId3"/>
    <p:sldId id="295" r:id="rId4"/>
    <p:sldId id="296" r:id="rId5"/>
    <p:sldId id="297" r:id="rId6"/>
    <p:sldId id="298" r:id="rId7"/>
    <p:sldId id="301" r:id="rId8"/>
    <p:sldId id="320" r:id="rId9"/>
    <p:sldId id="313" r:id="rId10"/>
    <p:sldId id="314" r:id="rId11"/>
    <p:sldId id="299" r:id="rId12"/>
    <p:sldId id="300" r:id="rId13"/>
    <p:sldId id="316" r:id="rId14"/>
    <p:sldId id="303" r:id="rId15"/>
    <p:sldId id="304" r:id="rId16"/>
    <p:sldId id="322" r:id="rId17"/>
    <p:sldId id="315" r:id="rId18"/>
    <p:sldId id="323" r:id="rId19"/>
    <p:sldId id="307" r:id="rId20"/>
    <p:sldId id="308" r:id="rId21"/>
    <p:sldId id="309" r:id="rId22"/>
    <p:sldId id="305" r:id="rId23"/>
    <p:sldId id="306" r:id="rId24"/>
    <p:sldId id="310" r:id="rId25"/>
    <p:sldId id="318" r:id="rId26"/>
    <p:sldId id="317" r:id="rId27"/>
    <p:sldId id="319" r:id="rId28"/>
    <p:sldId id="302" r:id="rId29"/>
    <p:sldId id="321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0A0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6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9D753C-7708-4FB8-93AC-A07FC5A1A6DE}" type="datetimeFigureOut">
              <a:rPr lang="en-GB" smtClean="0"/>
              <a:t>16/06/2022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92233-DA35-4431-941B-6A7A9A1CEC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928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/>
              <a:t> </a:t>
            </a:r>
          </a:p>
          <a:p>
            <a:endParaRPr lang="en-GB" baseline="0" dirty="0"/>
          </a:p>
          <a:p>
            <a:r>
              <a:rPr lang="en-GB" baseline="0" dirty="0"/>
              <a:t>Is the first Head student of Pinner High School here this afternoon? I look forward to finding out!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938F3E-96DD-A24A-AD7A-A77782ABF92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58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032999"/>
          </a:xfrm>
          <a:prstGeom prst="rect">
            <a:avLst/>
          </a:prstGeom>
          <a:solidFill>
            <a:srgbClr val="00422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PHS - logo in white on BRG 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1111"/>
            <a:ext cx="9192212" cy="500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37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8626D-9368-4840-84A8-FA413931776C}" type="datetime1">
              <a:rPr lang="en-GB" smtClean="0"/>
              <a:pPr/>
              <a:t>16/06/2022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D81B-1C45-184D-BA7C-F6847A856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4613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047D-2F12-3149-BF4A-B9615E1385C5}" type="datetime1">
              <a:rPr lang="en-GB" smtClean="0"/>
              <a:pPr/>
              <a:t>16/06/2022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D81B-1C45-184D-BA7C-F6847A856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48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962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01C1B-1B59-354F-B0E4-0CFF65E8D7ED}" type="datetime1">
              <a:rPr lang="en-GB" smtClean="0"/>
              <a:pPr/>
              <a:t>16/06/2022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D81B-1C45-184D-BA7C-F6847A856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5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EBECD-CD76-0544-B769-FDCA73E430E3}" type="datetime1">
              <a:rPr lang="en-GB" smtClean="0"/>
              <a:pPr/>
              <a:t>16/06/2022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D81B-1C45-184D-BA7C-F6847A856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909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4FFD6-27F6-9D45-AF9C-8C9B363514A4}" type="datetime1">
              <a:rPr lang="en-GB" smtClean="0"/>
              <a:pPr/>
              <a:t>16/06/2022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D81B-1C45-184D-BA7C-F6847A856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22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5A2F1-4705-7E4E-8CA7-DE2290A010FB}" type="datetime1">
              <a:rPr lang="en-GB" smtClean="0"/>
              <a:pPr/>
              <a:t>16/06/2022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D81B-1C45-184D-BA7C-F6847A856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580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C1F14-ADD0-6140-8AEF-DEDF9406B3FF}" type="datetime1">
              <a:rPr lang="en-GB" smtClean="0"/>
              <a:pPr/>
              <a:t>16/06/2022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D81B-1C45-184D-BA7C-F6847A856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26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6BD0B-DB09-EA48-A6C7-66A6070D0A91}" type="datetime1">
              <a:rPr lang="en-GB" smtClean="0"/>
              <a:pPr/>
              <a:t>16/06/2022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D81B-1C45-184D-BA7C-F6847A856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9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2277B-D719-2E48-8CA0-7A3616CD2297}" type="datetime1">
              <a:rPr lang="en-GB" smtClean="0"/>
              <a:pPr/>
              <a:t>16/06/2022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8D81B-1C45-184D-BA7C-F6847A8564C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569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41E77-8344-3E4E-BAE1-4DE6E4485E6E}" type="datetime1">
              <a:rPr lang="en-GB" smtClean="0"/>
              <a:pPr/>
              <a:t>16/06/2022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8D81B-1C45-184D-BA7C-F6847A8564C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PHS - lines, intersecting on green background, big image.tif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7095"/>
            <a:ext cx="9155340" cy="85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01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Quicksand Regular"/>
          <a:ea typeface="+mj-ea"/>
          <a:cs typeface="Quicksand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Quicksand Regular"/>
          <a:ea typeface="+mn-ea"/>
          <a:cs typeface="Quicksand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Quicksand Regular"/>
          <a:ea typeface="+mn-ea"/>
          <a:cs typeface="Quicksand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Quicksand Regular"/>
          <a:ea typeface="+mn-ea"/>
          <a:cs typeface="Quicksand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Quicksand Regular"/>
          <a:ea typeface="+mn-ea"/>
          <a:cs typeface="Quicksand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Quicksand Regular"/>
          <a:ea typeface="+mn-ea"/>
          <a:cs typeface="Quicksand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4918362"/>
            <a:ext cx="9144000" cy="1332345"/>
          </a:xfrm>
        </p:spPr>
        <p:txBody>
          <a:bodyPr/>
          <a:lstStyle/>
          <a:p>
            <a:pPr algn="ctr"/>
            <a:r>
              <a:rPr lang="en-US" sz="4000" dirty="0">
                <a:highlight>
                  <a:srgbClr val="FA94DF"/>
                </a:highlight>
              </a:rPr>
              <a:t>UCAS Evening for Parents – July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075E89-074E-475F-9FCB-2E0BCCAD30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3" r="3200"/>
          <a:stretch/>
        </p:blipFill>
        <p:spPr>
          <a:xfrm>
            <a:off x="0" y="-13855"/>
            <a:ext cx="9144000" cy="477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589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1255E7-E233-429D-97C2-3BEBEBC53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2" y="138816"/>
            <a:ext cx="8686800" cy="1143000"/>
          </a:xfrm>
        </p:spPr>
        <p:txBody>
          <a:bodyPr/>
          <a:lstStyle/>
          <a:p>
            <a:r>
              <a:rPr lang="en-GB" dirty="0">
                <a:highlight>
                  <a:srgbClr val="FF00FF"/>
                </a:highlight>
              </a:rPr>
              <a:t>What is included on the UCAS form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73FCBA-5A82-4D74-9F13-A5C2556A3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126111"/>
              </p:ext>
            </p:extLst>
          </p:nvPr>
        </p:nvGraphicFramePr>
        <p:xfrm>
          <a:off x="221672" y="1035001"/>
          <a:ext cx="8672944" cy="4909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6837">
                  <a:extLst>
                    <a:ext uri="{9D8B030D-6E8A-4147-A177-3AD203B41FA5}">
                      <a16:colId xmlns:a16="http://schemas.microsoft.com/office/drawing/2014/main" val="3031357752"/>
                    </a:ext>
                  </a:extLst>
                </a:gridCol>
                <a:gridCol w="4987636">
                  <a:extLst>
                    <a:ext uri="{9D8B030D-6E8A-4147-A177-3AD203B41FA5}">
                      <a16:colId xmlns:a16="http://schemas.microsoft.com/office/drawing/2014/main" val="1053610943"/>
                    </a:ext>
                  </a:extLst>
                </a:gridCol>
                <a:gridCol w="1288471">
                  <a:extLst>
                    <a:ext uri="{9D8B030D-6E8A-4147-A177-3AD203B41FA5}">
                      <a16:colId xmlns:a16="http://schemas.microsoft.com/office/drawing/2014/main" val="1212976992"/>
                    </a:ext>
                  </a:extLst>
                </a:gridCol>
              </a:tblGrid>
              <a:tr h="429222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Quicksand" pitchFamily="2" charset="0"/>
                        </a:rPr>
                        <a:t>Personal details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Quicksand" pitchFamily="2" charset="0"/>
                        </a:rPr>
                        <a:t>Names, address, nationality , contact details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Quicksand" pitchFamily="2" charset="0"/>
                        </a:rPr>
                        <a:t>Students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738440"/>
                  </a:ext>
                </a:extLst>
              </a:tr>
              <a:tr h="406445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Quicksand" pitchFamily="2" charset="0"/>
                        </a:rPr>
                        <a:t>Finance and funding intentions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Quicksand" pitchFamily="2" charset="0"/>
                        </a:rPr>
                        <a:t>Students must indicate how they will be paying for their education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Quicksan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6351398"/>
                  </a:ext>
                </a:extLst>
              </a:tr>
              <a:tr h="406445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Quicksand" pitchFamily="2" charset="0"/>
                        </a:rPr>
                        <a:t>Educational details and qualifications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Quicksand" pitchFamily="2" charset="0"/>
                        </a:rPr>
                        <a:t>Schools attended, qualification earned (including external) and current courses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Quicksan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8267317"/>
                  </a:ext>
                </a:extLst>
              </a:tr>
              <a:tr h="81289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Quicksand" pitchFamily="2" charset="0"/>
                        </a:rPr>
                        <a:t>Any employment details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Quicksand" pitchFamily="2" charset="0"/>
                        </a:rPr>
                        <a:t>Part-time jobs (if applicable)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Quicksan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2868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Quicksand" pitchFamily="2" charset="0"/>
                        </a:rPr>
                        <a:t>Course choices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Quicksand" pitchFamily="2" charset="0"/>
                        </a:rPr>
                        <a:t>Students get 5 choices; these should be consistent and at 5 different universities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Quicksan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887814"/>
                  </a:ext>
                </a:extLst>
              </a:tr>
              <a:tr h="406445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Quicksand" pitchFamily="2" charset="0"/>
                        </a:rPr>
                        <a:t>Personal statement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Quicksand" pitchFamily="2" charset="0"/>
                        </a:rPr>
                        <a:t>An overview of the student’s academic strengths and why they want to study what they want to study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Quicksan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882048"/>
                  </a:ext>
                </a:extLst>
              </a:tr>
              <a:tr h="406445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Quicksand" pitchFamily="2" charset="0"/>
                        </a:rPr>
                        <a:t>Predicted grades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Quicksand" pitchFamily="2" charset="0"/>
                        </a:rPr>
                        <a:t>For each A Level course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Quicksand" pitchFamily="2" charset="0"/>
                        </a:rPr>
                        <a:t>Sixth Form Team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66011"/>
                  </a:ext>
                </a:extLst>
              </a:tr>
              <a:tr h="406445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Quicksand" pitchFamily="2" charset="0"/>
                        </a:rPr>
                        <a:t>Reference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Quicksand" pitchFamily="2" charset="0"/>
                        </a:rPr>
                        <a:t>Written by Sixth Form staff; and endorsement of the student’s suitability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 dirty="0">
                        <a:latin typeface="Quicksand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9510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83524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9F75-491C-43CB-9B99-43D826CD7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673" y="416602"/>
            <a:ext cx="8229600" cy="1143000"/>
          </a:xfrm>
        </p:spPr>
        <p:txBody>
          <a:bodyPr/>
          <a:lstStyle/>
          <a:p>
            <a:pPr algn="l"/>
            <a:r>
              <a:rPr lang="en-GB" b="0" dirty="0">
                <a:highlight>
                  <a:srgbClr val="FFFF00"/>
                </a:highlight>
              </a:rPr>
              <a:t>The Personal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AAC77-75A9-4F94-AA6D-B19FCDA95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1559602"/>
            <a:ext cx="8700654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Personal statements are how students </a:t>
            </a:r>
            <a:r>
              <a:rPr lang="en-GB" sz="2400" b="1" dirty="0"/>
              <a:t>show their passion</a:t>
            </a:r>
            <a:r>
              <a:rPr lang="en-GB" sz="2400" dirty="0"/>
              <a:t>,  talent and aptitude for their chosen subject</a:t>
            </a:r>
          </a:p>
          <a:p>
            <a:pPr marL="0" indent="0"/>
            <a:endParaRPr lang="en-GB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It demonstrates evidence of </a:t>
            </a:r>
            <a:r>
              <a:rPr lang="en-GB" sz="2400" b="1" dirty="0"/>
              <a:t>wider reading </a:t>
            </a:r>
            <a:r>
              <a:rPr lang="en-GB" sz="2400" dirty="0"/>
              <a:t>and learning in the statement</a:t>
            </a:r>
          </a:p>
          <a:p>
            <a:pPr marL="0" indent="0"/>
            <a:endParaRPr lang="en-GB" sz="11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It is not a biography </a:t>
            </a:r>
            <a:r>
              <a:rPr lang="en-GB" sz="2400" dirty="0"/>
              <a:t>– it is supposed to show the admissions tutors that students know what to expect and that they are prepared for higher level study </a:t>
            </a:r>
          </a:p>
          <a:p>
            <a:pPr marL="0" indent="0"/>
            <a:endParaRPr lang="en-GB" sz="105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Students demonstrate </a:t>
            </a:r>
            <a:r>
              <a:rPr lang="en-GB" sz="2400" b="1" dirty="0"/>
              <a:t>how their A Level courses have prepared them for degree level study</a:t>
            </a:r>
            <a:r>
              <a:rPr lang="en-GB" sz="2400" dirty="0"/>
              <a:t> </a:t>
            </a: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1A99B-993A-4E2E-8563-26D8636D2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1164" y="132674"/>
            <a:ext cx="2711163" cy="142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10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D9F75-491C-43CB-9B99-43D826CD7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3181"/>
            <a:ext cx="8229600" cy="1143000"/>
          </a:xfrm>
        </p:spPr>
        <p:txBody>
          <a:bodyPr/>
          <a:lstStyle/>
          <a:p>
            <a:pPr algn="l"/>
            <a:r>
              <a:rPr lang="en-GB" b="0" dirty="0">
                <a:highlight>
                  <a:srgbClr val="00FF00"/>
                </a:highlight>
              </a:rPr>
              <a:t>The reference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AAC77-75A9-4F94-AA6D-B19FCDA95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817" y="801254"/>
            <a:ext cx="8936183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Features information about student achievement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highlight>
                  <a:srgbClr val="FFFF00"/>
                </a:highlight>
              </a:rPr>
              <a:t>in their subjects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highlight>
                  <a:srgbClr val="FFFF00"/>
                </a:highlight>
              </a:rPr>
              <a:t>in the wider school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000" dirty="0">
                <a:highlight>
                  <a:srgbClr val="FFFF00"/>
                </a:highlight>
              </a:rPr>
              <a:t>outside of school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It is </a:t>
            </a:r>
            <a:r>
              <a:rPr lang="en-GB" sz="2200" u="sng" dirty="0"/>
              <a:t>wholly positive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Teachers contribute paragraphs about their students’ academic abilities and strengths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Mr Pandya/Miss Bruck/Ms Nelson will ‘finesse’ the reference and add personal information, </a:t>
            </a:r>
            <a:r>
              <a:rPr lang="en-GB" sz="2200" dirty="0">
                <a:highlight>
                  <a:srgbClr val="FFFF00"/>
                </a:highlight>
              </a:rPr>
              <a:t>extenuating circumstances etc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We do let students hear their reference – but we will not provide copies.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dirty="0"/>
              <a:t>If a student wants their teacher/referee to highlight something in particular they will be able to. </a:t>
            </a:r>
          </a:p>
          <a:p>
            <a:endParaRPr lang="en-GB" sz="2400" dirty="0"/>
          </a:p>
        </p:txBody>
      </p:sp>
      <p:sp>
        <p:nvSpPr>
          <p:cNvPr id="4" name="AutoShape 2" descr="How to Write a Reference Letter (With Examples)">
            <a:extLst>
              <a:ext uri="{FF2B5EF4-FFF2-40B4-BE49-F238E27FC236}">
                <a16:creationId xmlns:a16="http://schemas.microsoft.com/office/drawing/2014/main" id="{7DED3B49-7025-492A-B18F-4B465D39F5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B81A5F-02E0-45A4-82F8-354865EAB6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388"/>
          <a:stretch/>
        </p:blipFill>
        <p:spPr>
          <a:xfrm>
            <a:off x="5770418" y="1316181"/>
            <a:ext cx="3144982" cy="143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7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B7AF5-C478-4034-9447-F58440608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8" y="160337"/>
            <a:ext cx="8229600" cy="1143000"/>
          </a:xfrm>
        </p:spPr>
        <p:txBody>
          <a:bodyPr/>
          <a:lstStyle/>
          <a:p>
            <a:pPr algn="l"/>
            <a:r>
              <a:rPr lang="en-GB" b="0" dirty="0">
                <a:highlight>
                  <a:srgbClr val="00FFFF"/>
                </a:highlight>
              </a:rPr>
              <a:t>Preferences over who writes the reference…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FC534-C3FD-4AD9-B21E-8C0D3131A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8" y="1468582"/>
            <a:ext cx="6179127" cy="4560599"/>
          </a:xfrm>
        </p:spPr>
        <p:txBody>
          <a:bodyPr/>
          <a:lstStyle/>
          <a:p>
            <a:pPr marL="360363" indent="-360363">
              <a:buFont typeface="Arial" panose="020B0604020202020204" pitchFamily="34" charset="0"/>
              <a:buChar char="•"/>
            </a:pPr>
            <a:r>
              <a:rPr lang="en-GB" sz="2800" dirty="0"/>
              <a:t>Not really necessary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en-GB" sz="2800" dirty="0"/>
              <a:t>The reference is predominantly academic in nature and these comments are given by the subject teachers of your son/daughter</a:t>
            </a:r>
          </a:p>
          <a:p>
            <a:pPr marL="360363" indent="-360363">
              <a:buFont typeface="Arial" panose="020B0604020202020204" pitchFamily="34" charset="0"/>
              <a:buChar char="•"/>
            </a:pPr>
            <a:r>
              <a:rPr lang="en-GB" sz="2800" dirty="0"/>
              <a:t>The remaining information is shaped by their tutor and the sixth form team in conjunction with the student</a:t>
            </a:r>
          </a:p>
        </p:txBody>
      </p:sp>
      <p:sp>
        <p:nvSpPr>
          <p:cNvPr id="6" name="AutoShape 4" descr="4,353 3 People Silhouettes Stock Photos, Pictures &amp; Royalty-Free Images -  iStock">
            <a:extLst>
              <a:ext uri="{FF2B5EF4-FFF2-40B4-BE49-F238E27FC236}">
                <a16:creationId xmlns:a16="http://schemas.microsoft.com/office/drawing/2014/main" id="{4CB0FCFA-D5B9-4D80-BBE5-A3C4226180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1503C1-5401-4CE6-AAD1-A8EA2E3BE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0969" y="1960418"/>
            <a:ext cx="2443538" cy="250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51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C7540-9020-4D70-9834-293730E0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717" y="146807"/>
            <a:ext cx="8291946" cy="1098984"/>
          </a:xfrm>
        </p:spPr>
        <p:txBody>
          <a:bodyPr/>
          <a:lstStyle/>
          <a:p>
            <a:pPr algn="l"/>
            <a:r>
              <a:rPr lang="en-GB" b="0" dirty="0">
                <a:highlight>
                  <a:srgbClr val="FFFF00"/>
                </a:highlight>
              </a:rPr>
              <a:t>Predicted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6A262-D5A1-4437-8F1B-ADF4E40D4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717" y="2468348"/>
            <a:ext cx="8864413" cy="3461399"/>
          </a:xfr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dirty="0"/>
              <a:t>Mock exam grades (Summer 2022)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dirty="0"/>
              <a:t>GCSE performance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dirty="0"/>
              <a:t>ALPS benchmark grades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dirty="0"/>
              <a:t>Progress through Y12 and into Y13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dirty="0"/>
              <a:t>Capacity for sustained improvement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GB" dirty="0"/>
              <a:t>Intended courses of study and entry </a:t>
            </a:r>
            <a:r>
              <a:rPr lang="en-GB" dirty="0" err="1"/>
              <a:t>reqs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675CC6-F947-4CF3-99BE-124C74DA2591}"/>
              </a:ext>
            </a:extLst>
          </p:cNvPr>
          <p:cNvSpPr txBox="1"/>
          <p:nvPr/>
        </p:nvSpPr>
        <p:spPr>
          <a:xfrm>
            <a:off x="169717" y="991155"/>
            <a:ext cx="6096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Quicksand" pitchFamily="2" charset="0"/>
              </a:rPr>
              <a:t>Predicted grades are HOLISTIC – they take into account a range of factors</a:t>
            </a:r>
          </a:p>
          <a:p>
            <a:endParaRPr lang="en-GB" sz="3200" dirty="0">
              <a:latin typeface="Quicksand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F5E347-4EE5-475B-965D-132731144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964" y="110377"/>
            <a:ext cx="2744166" cy="220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15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C7540-9020-4D70-9834-293730E0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6" y="246929"/>
            <a:ext cx="8229600" cy="1143000"/>
          </a:xfrm>
        </p:spPr>
        <p:txBody>
          <a:bodyPr/>
          <a:lstStyle/>
          <a:p>
            <a:pPr algn="l"/>
            <a:r>
              <a:rPr lang="en-GB" b="0" dirty="0">
                <a:highlight>
                  <a:srgbClr val="FFFF00"/>
                </a:highlight>
              </a:rPr>
              <a:t>Predicted grades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6A262-D5A1-4437-8F1B-ADF4E40D4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526" y="1272621"/>
            <a:ext cx="8672948" cy="4419360"/>
          </a:xfrm>
        </p:spPr>
        <p:txBody>
          <a:bodyPr/>
          <a:lstStyle/>
          <a:p>
            <a:r>
              <a:rPr lang="en-GB" sz="3100" dirty="0"/>
              <a:t>Fundamentally, grades need to be realistic – but we won’t do students a disservice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dirty="0"/>
              <a:t>Would it be right to predict a student an A grade if they had never achieved an A grade?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dirty="0"/>
              <a:t>A* predictions will be based on cumulative achievement of results of over 90%</a:t>
            </a:r>
          </a:p>
          <a:p>
            <a:pPr marL="0" indent="0" algn="ctr"/>
            <a:r>
              <a:rPr lang="en-GB" dirty="0">
                <a:highlight>
                  <a:srgbClr val="FF00FF"/>
                </a:highlight>
              </a:rPr>
              <a:t>At the end of the day, if a student gets an offer for their top choice course, they need to get the grades at the end…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98A41C-86D7-4E22-9835-3F706041F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1922" y="140325"/>
            <a:ext cx="1276552" cy="1025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5FCEE9-068A-4F76-9227-B01669396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3696" y="140323"/>
            <a:ext cx="1276552" cy="10256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B7721C-820B-4734-A888-497CE7A91C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470" y="140323"/>
            <a:ext cx="1276552" cy="10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369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A3360-637E-4E03-9023-DC7EB0A60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36" y="198437"/>
            <a:ext cx="8936182" cy="1143000"/>
          </a:xfrm>
        </p:spPr>
        <p:txBody>
          <a:bodyPr/>
          <a:lstStyle/>
          <a:p>
            <a:r>
              <a:rPr lang="en-US" sz="3200" b="0" dirty="0">
                <a:highlight>
                  <a:srgbClr val="00FFFF"/>
                </a:highlight>
              </a:rPr>
              <a:t>Principles for predicting grades (from UCAS)</a:t>
            </a:r>
            <a:br>
              <a:rPr lang="en-US" sz="3600" b="0" dirty="0">
                <a:highlight>
                  <a:srgbClr val="00FFFF"/>
                </a:highlight>
              </a:rPr>
            </a:br>
            <a:endParaRPr lang="en-GB" sz="3600" b="0" dirty="0">
              <a:highlight>
                <a:srgbClr val="00FFFF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75310-1746-4895-82EA-5B0FC3D3D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921327"/>
            <a:ext cx="8229600" cy="4525963"/>
          </a:xfrm>
        </p:spPr>
        <p:txBody>
          <a:bodyPr/>
          <a:lstStyle/>
          <a:p>
            <a:pPr marL="0" indent="0"/>
            <a:r>
              <a:rPr lang="en-US" sz="2400" dirty="0">
                <a:highlight>
                  <a:srgbClr val="FFFF00"/>
                </a:highlight>
              </a:rPr>
              <a:t>Predicted grades </a:t>
            </a:r>
            <a:r>
              <a:rPr lang="en-US" sz="2400" b="1" dirty="0">
                <a:highlight>
                  <a:srgbClr val="FFFF00"/>
                </a:highlight>
              </a:rPr>
              <a:t>should</a:t>
            </a:r>
            <a:r>
              <a:rPr lang="en-US" sz="2400" dirty="0">
                <a:highlight>
                  <a:srgbClr val="FFFF00"/>
                </a:highlight>
              </a:rPr>
              <a:t> be: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 the best interests of applicants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aspirational but achievable determined by professional judgement – your expertise and experience are vital in informing predictions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data-driven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finalised</a:t>
            </a:r>
            <a:r>
              <a:rPr lang="en-US" sz="2400" dirty="0"/>
              <a:t> by the point of submitting an application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affected by student, parental, guardian, or </a:t>
            </a:r>
            <a:r>
              <a:rPr lang="en-US" sz="2400" dirty="0" err="1"/>
              <a:t>carer</a:t>
            </a:r>
            <a:r>
              <a:rPr lang="en-US" sz="2400" dirty="0"/>
              <a:t> pressure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influenced by university or college entry requirements or </a:t>
            </a:r>
            <a:r>
              <a:rPr lang="en-US" sz="2400" dirty="0" err="1"/>
              <a:t>behaviours</a:t>
            </a:r>
            <a:r>
              <a:rPr lang="en-US" sz="2400" dirty="0"/>
              <a:t>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affected by student </a:t>
            </a:r>
            <a:r>
              <a:rPr lang="en-US" sz="2400" dirty="0" err="1"/>
              <a:t>behaviour</a:t>
            </a:r>
            <a:r>
              <a:rPr lang="en-US" sz="2400" dirty="0"/>
              <a:t> or background </a:t>
            </a:r>
          </a:p>
          <a:p>
            <a:endParaRPr lang="en-GB" dirty="0"/>
          </a:p>
        </p:txBody>
      </p:sp>
      <p:sp>
        <p:nvSpPr>
          <p:cNvPr id="4" name="AutoShape 2" descr="File:UCAS logo.svg - Wikimedia Commons">
            <a:extLst>
              <a:ext uri="{FF2B5EF4-FFF2-40B4-BE49-F238E27FC236}">
                <a16:creationId xmlns:a16="http://schemas.microsoft.com/office/drawing/2014/main" id="{0CD077B5-9792-4859-8601-6DFEF3140B3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70F358-EC83-4708-BC12-7276AC0E1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350" y="921327"/>
            <a:ext cx="2387814" cy="79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0068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C7540-9020-4D70-9834-293730E0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509" y="233075"/>
            <a:ext cx="8229600" cy="1143000"/>
          </a:xfrm>
        </p:spPr>
        <p:txBody>
          <a:bodyPr/>
          <a:lstStyle/>
          <a:p>
            <a:pPr algn="l"/>
            <a:r>
              <a:rPr lang="en-GB" b="0" dirty="0">
                <a:highlight>
                  <a:srgbClr val="00FFFF"/>
                </a:highlight>
              </a:rPr>
              <a:t>When will students find out about predicted grades?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A6A262-D5A1-4437-8F1B-ADF4E40D4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4" y="1166018"/>
            <a:ext cx="4627418" cy="4525963"/>
          </a:xfrm>
        </p:spPr>
        <p:txBody>
          <a:bodyPr/>
          <a:lstStyle/>
          <a:p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In September, prior to sending their applications.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Students will sit down with a member of the sixth form team to discuss their predicted grades.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38C1D1-003E-474D-9365-7AC2197828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364" y="1766489"/>
            <a:ext cx="4073236" cy="403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958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01705-E699-4FCB-800D-BCA9ECDE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" y="166255"/>
            <a:ext cx="8908473" cy="1251383"/>
          </a:xfrm>
        </p:spPr>
        <p:txBody>
          <a:bodyPr/>
          <a:lstStyle/>
          <a:p>
            <a:r>
              <a:rPr lang="en-US" sz="4300" b="0" dirty="0">
                <a:highlight>
                  <a:srgbClr val="FF0000"/>
                </a:highlight>
              </a:rPr>
              <a:t>Risks of inflating predicted grades</a:t>
            </a:r>
            <a:br>
              <a:rPr lang="en-US" sz="4300" dirty="0">
                <a:highlight>
                  <a:srgbClr val="FF0000"/>
                </a:highlight>
              </a:rPr>
            </a:br>
            <a:endParaRPr lang="en-GB" sz="4300" dirty="0">
              <a:highlight>
                <a:srgbClr val="FF00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7B8C7-56E1-4BD6-BB8C-9B0FF58D26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163" y="960439"/>
            <a:ext cx="8472055" cy="1905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An applicant may receive an offer(s) they are unlikely to meet, leading to disappointment on results day. 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1242E7-452C-4A11-BCD7-8866092F1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626" y="2442066"/>
            <a:ext cx="4263475" cy="3455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EC5C4C-2AAC-4A3D-B366-DB2A017E3F20}"/>
              </a:ext>
            </a:extLst>
          </p:cNvPr>
          <p:cNvSpPr txBox="1"/>
          <p:nvPr/>
        </p:nvSpPr>
        <p:spPr>
          <a:xfrm>
            <a:off x="270163" y="1801647"/>
            <a:ext cx="5604163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Quicksand" pitchFamily="2" charset="0"/>
              </a:rPr>
              <a:t>Applicants might gain admission to a course which they cannot succeed in – choosing the right course is a very important decision as they will be investing a lot of time, money, and effort, and it can be difficult to change. </a:t>
            </a:r>
          </a:p>
          <a:p>
            <a:pPr marL="457200" indent="-457200">
              <a:buFont typeface="+mj-lt"/>
              <a:buAutoNum type="arabicPeriod"/>
            </a:pPr>
            <a:endParaRPr lang="en-US" sz="1600" dirty="0">
              <a:latin typeface="Quicksand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>
                <a:latin typeface="Quicksand" pitchFamily="2" charset="0"/>
              </a:rPr>
              <a:t>If a university or college has reason to believe that a predicted grade is grossly inaccurate, they retain the right to withdraw any offers</a:t>
            </a:r>
            <a:r>
              <a:rPr lang="en-US" sz="2200" dirty="0"/>
              <a:t>.  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953069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660C-FC6C-4FC7-9E3E-3F01D445F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111" y="274854"/>
            <a:ext cx="8783780" cy="1237529"/>
          </a:xfrm>
        </p:spPr>
        <p:txBody>
          <a:bodyPr/>
          <a:lstStyle/>
          <a:p>
            <a:pPr algn="l"/>
            <a:r>
              <a:rPr lang="en-GB" sz="4400" b="0" dirty="0">
                <a:highlight>
                  <a:srgbClr val="00FFFF"/>
                </a:highlight>
              </a:rPr>
              <a:t>When do students accept offers?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B705F-5965-4F24-AA92-4C8A11E0B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10" y="1207582"/>
            <a:ext cx="6276108" cy="413803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dirty="0"/>
              <a:t>It depends on when they have received all of their responses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dirty="0"/>
              <a:t>If they receive all offers by January, they can reply in January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dirty="0"/>
              <a:t>However, most students wait until March/April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100" dirty="0"/>
              <a:t>UCAS sets the ‘reply by’ deadline each year</a:t>
            </a:r>
          </a:p>
        </p:txBody>
      </p:sp>
      <p:sp>
        <p:nvSpPr>
          <p:cNvPr id="5" name="AutoShape 2" descr="Rsvp - Free communications icons">
            <a:extLst>
              <a:ext uri="{FF2B5EF4-FFF2-40B4-BE49-F238E27FC236}">
                <a16:creationId xmlns:a16="http://schemas.microsoft.com/office/drawing/2014/main" id="{64DB3AD0-EA41-4587-BDB9-9C8BAB2E97F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0868F6-46B6-4C02-9016-A448639D0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2764" y="2008910"/>
            <a:ext cx="3435927" cy="364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7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4095D0C7-5C59-49A7-8008-978741CA7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094221">
            <a:off x="-555468" y="3514032"/>
            <a:ext cx="3466209" cy="48457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164AB570-DC91-46D2-8169-5934DF8FF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64760">
            <a:off x="-302929" y="-462450"/>
            <a:ext cx="3466209" cy="48457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D94199-1EB2-4DA1-9751-C06752E7E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218" y="274637"/>
            <a:ext cx="3754582" cy="5385413"/>
          </a:xfrm>
        </p:spPr>
        <p:txBody>
          <a:bodyPr/>
          <a:lstStyle/>
          <a:p>
            <a:r>
              <a:rPr lang="en-GB" sz="4400" dirty="0"/>
              <a:t>Everything a student needs to get started is in this booklet</a:t>
            </a:r>
            <a:br>
              <a:rPr lang="en-GB" sz="4400" dirty="0"/>
            </a:br>
            <a:br>
              <a:rPr lang="en-GB" sz="4400" dirty="0"/>
            </a:br>
            <a:r>
              <a:rPr lang="en-GB" dirty="0"/>
              <a:t>You now have a copy too</a:t>
            </a:r>
            <a:endParaRPr lang="en-GB" sz="4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0BD036E-247D-415B-9323-64A52C179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984703">
            <a:off x="1062355" y="544476"/>
            <a:ext cx="3466209" cy="484573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7442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7356-ABAB-4A4F-AC22-664DD2FC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0" dirty="0">
                <a:highlight>
                  <a:srgbClr val="00FF00"/>
                </a:highlight>
              </a:rPr>
              <a:t>What happens when you have all of your offers?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E5CC0-ED77-4E5C-98FB-B9B884444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You choose..</a:t>
            </a:r>
          </a:p>
          <a:p>
            <a:endParaRPr lang="en-GB" sz="2000" dirty="0">
              <a:highlight>
                <a:srgbClr val="FFFF00"/>
              </a:highlight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highlight>
                  <a:srgbClr val="FFFF00"/>
                </a:highlight>
              </a:rPr>
              <a:t>Your ‘Firm’ choice (1</a:t>
            </a:r>
            <a:r>
              <a:rPr lang="en-GB" baseline="30000" dirty="0">
                <a:highlight>
                  <a:srgbClr val="FFFF00"/>
                </a:highlight>
              </a:rPr>
              <a:t>st</a:t>
            </a:r>
            <a:r>
              <a:rPr lang="en-GB" dirty="0">
                <a:highlight>
                  <a:srgbClr val="FFFF00"/>
                </a:highlight>
              </a:rPr>
              <a:t> choice)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highlight>
                  <a:srgbClr val="FFFF00"/>
                </a:highlight>
              </a:rPr>
              <a:t>You ‘Insurance’ choice (back-up)</a:t>
            </a:r>
          </a:p>
          <a:p>
            <a:pPr marL="0" indent="0"/>
            <a:endParaRPr lang="en-GB" sz="1600" dirty="0"/>
          </a:p>
          <a:p>
            <a:pPr marL="0" indent="0"/>
            <a:r>
              <a:rPr lang="en-GB" dirty="0"/>
              <a:t>Your insurance offer should have lower entry requirements than your firm choice…because it’s your safety net.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95100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B458E-63A0-4A00-B9E7-EBF67B017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964" y="138545"/>
            <a:ext cx="8229600" cy="1143000"/>
          </a:xfrm>
        </p:spPr>
        <p:txBody>
          <a:bodyPr/>
          <a:lstStyle/>
          <a:p>
            <a:pPr algn="l"/>
            <a:r>
              <a:rPr lang="en-GB" b="0" dirty="0">
                <a:highlight>
                  <a:srgbClr val="FF00FF"/>
                </a:highlight>
              </a:rPr>
              <a:t>Example…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E1D9F-52A3-46B5-A885-BB6A7CFB6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6191"/>
            <a:ext cx="8229600" cy="4920818"/>
          </a:xfrm>
        </p:spPr>
        <p:txBody>
          <a:bodyPr/>
          <a:lstStyle/>
          <a:p>
            <a:r>
              <a:rPr lang="en-GB" dirty="0"/>
              <a:t>Student A has received 4 offers…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highlight>
                  <a:srgbClr val="FFFF00"/>
                </a:highlight>
              </a:rPr>
              <a:t>UCL – History (AAA)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Nottingham – History (AAB)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Birmingham – History (AAB)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highlight>
                  <a:srgbClr val="FFFF00"/>
                </a:highlight>
              </a:rPr>
              <a:t>Sussex – History (ABB)</a:t>
            </a:r>
          </a:p>
          <a:p>
            <a:r>
              <a:rPr lang="en-GB" dirty="0"/>
              <a:t>They decide to make UCL their Firm choice and Sussex their Insurance choice</a:t>
            </a:r>
          </a:p>
          <a:p>
            <a:pPr algn="ctr"/>
            <a:r>
              <a:rPr lang="en-GB" b="1" dirty="0"/>
              <a:t>Please note you only make a maximum of two choices after receiving your offers</a:t>
            </a:r>
          </a:p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621046-0D4E-4480-8494-2A1E297D3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472" y="1181713"/>
            <a:ext cx="2521528" cy="2655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0550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190F4-BD4C-4D8A-BE3A-3C2D5AACB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664036" cy="1143000"/>
          </a:xfrm>
        </p:spPr>
        <p:txBody>
          <a:bodyPr/>
          <a:lstStyle/>
          <a:p>
            <a:pPr algn="l"/>
            <a:r>
              <a:rPr lang="en-GB" b="0" dirty="0">
                <a:highlight>
                  <a:srgbClr val="FFFF00"/>
                </a:highlight>
              </a:rPr>
              <a:t>What if a student does noes not get any offers?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F41C7-ABAA-4E2F-A2CA-1FAEBE9D7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3" y="1600200"/>
            <a:ext cx="8465127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This is rare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UCAS automatically triggers something called ‘Extra’ which allows students to make one more choice (to a university/course they have not received a rejection from)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Students can also apply for places through clearing after their results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F5F50A-6CCA-49F1-B2EF-5E8BA718A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545" y="90055"/>
            <a:ext cx="2022764" cy="2022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151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40AAB-8F8B-401D-A52A-AE8203FA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0" dirty="0">
                <a:highlight>
                  <a:srgbClr val="FFFF00"/>
                </a:highlight>
              </a:rPr>
              <a:t>What happens on results 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7955E-05D3-4D05-A2AD-1926FBA42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2328"/>
            <a:ext cx="8229600" cy="482383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If a </a:t>
            </a:r>
            <a:r>
              <a:rPr lang="en-GB" dirty="0">
                <a:highlight>
                  <a:srgbClr val="FFFF00"/>
                </a:highlight>
              </a:rPr>
              <a:t>student meets the entry requirements </a:t>
            </a:r>
            <a:r>
              <a:rPr lang="en-GB" dirty="0"/>
              <a:t>for their ‘firm’ (1</a:t>
            </a:r>
            <a:r>
              <a:rPr lang="en-GB" baseline="30000" dirty="0"/>
              <a:t>st</a:t>
            </a:r>
            <a:r>
              <a:rPr lang="en-GB" dirty="0"/>
              <a:t> choice) course then students will automatically receive an acceptance – congrats!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>
                <a:highlight>
                  <a:srgbClr val="FFFF00"/>
                </a:highlight>
              </a:rPr>
              <a:t>If a student misses the grades </a:t>
            </a:r>
            <a:r>
              <a:rPr lang="en-GB" dirty="0"/>
              <a:t>for their ‘firm’ (1</a:t>
            </a:r>
            <a:r>
              <a:rPr lang="en-GB" baseline="30000" dirty="0"/>
              <a:t>st</a:t>
            </a:r>
            <a:r>
              <a:rPr lang="en-GB" dirty="0"/>
              <a:t> choice) but gets the grades for their ‘insurance’ (back-up) courses then students will automatically receive an acceptance – congrats!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9194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823DB-03DE-4A37-AD5A-56DCDC9CB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193" y="334386"/>
            <a:ext cx="5957455" cy="1143000"/>
          </a:xfrm>
        </p:spPr>
        <p:txBody>
          <a:bodyPr/>
          <a:lstStyle/>
          <a:p>
            <a:pPr algn="l"/>
            <a:r>
              <a:rPr lang="en-GB" sz="3800" b="0" dirty="0">
                <a:highlight>
                  <a:srgbClr val="FF0000"/>
                </a:highlight>
              </a:rPr>
              <a:t>What if students do worse than they expect?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6AB96-F625-4FEA-A8AB-2D6D6C9A1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1838180"/>
            <a:ext cx="8368145" cy="474518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If a student misses the grades for their firm and insurance offers they can apply for places via ‘Clearing’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Clearing is a UCAS system which allows students to find courses with spare places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There are fantastic courses available through clearing, but not really for highly competitive courses like Medicine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C2A51B-D6AE-41CF-8C6D-D9D8DCF0B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0557" y="152400"/>
            <a:ext cx="3143250" cy="14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60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row: Down 26">
            <a:extLst>
              <a:ext uri="{FF2B5EF4-FFF2-40B4-BE49-F238E27FC236}">
                <a16:creationId xmlns:a16="http://schemas.microsoft.com/office/drawing/2014/main" id="{B0AEE348-93E6-4F51-AA0C-B02FC3F52634}"/>
              </a:ext>
            </a:extLst>
          </p:cNvPr>
          <p:cNvSpPr/>
          <p:nvPr/>
        </p:nvSpPr>
        <p:spPr>
          <a:xfrm>
            <a:off x="5230087" y="1486995"/>
            <a:ext cx="332509" cy="541420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33C73A6E-FF8D-4A9E-B344-CB50688F783B}"/>
              </a:ext>
            </a:extLst>
          </p:cNvPr>
          <p:cNvSpPr/>
          <p:nvPr/>
        </p:nvSpPr>
        <p:spPr>
          <a:xfrm>
            <a:off x="7072739" y="1515206"/>
            <a:ext cx="311722" cy="4126119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Arrow: Bent-Up 33">
            <a:extLst>
              <a:ext uri="{FF2B5EF4-FFF2-40B4-BE49-F238E27FC236}">
                <a16:creationId xmlns:a16="http://schemas.microsoft.com/office/drawing/2014/main" id="{4CA375A7-102B-4AC4-BBF8-C0323EDEB23F}"/>
              </a:ext>
            </a:extLst>
          </p:cNvPr>
          <p:cNvSpPr/>
          <p:nvPr/>
        </p:nvSpPr>
        <p:spPr>
          <a:xfrm rot="10800000">
            <a:off x="817417" y="3762550"/>
            <a:ext cx="1215737" cy="594669"/>
          </a:xfrm>
          <a:prstGeom prst="bentUpArrow">
            <a:avLst/>
          </a:prstGeom>
          <a:solidFill>
            <a:schemeClr val="tx1"/>
          </a:solidFill>
          <a:ln>
            <a:solidFill>
              <a:srgbClr val="050A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3F337C11-16AF-44E3-B0C9-79EB2E65BC73}"/>
              </a:ext>
            </a:extLst>
          </p:cNvPr>
          <p:cNvSpPr/>
          <p:nvPr/>
        </p:nvSpPr>
        <p:spPr>
          <a:xfrm>
            <a:off x="2715491" y="1373498"/>
            <a:ext cx="332509" cy="380330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Bent-Up 34">
            <a:extLst>
              <a:ext uri="{FF2B5EF4-FFF2-40B4-BE49-F238E27FC236}">
                <a16:creationId xmlns:a16="http://schemas.microsoft.com/office/drawing/2014/main" id="{E1814625-EAE7-41BE-9988-60BB50D34F6B}"/>
              </a:ext>
            </a:extLst>
          </p:cNvPr>
          <p:cNvSpPr/>
          <p:nvPr/>
        </p:nvSpPr>
        <p:spPr>
          <a:xfrm rot="10800000" flipH="1">
            <a:off x="3572742" y="3790293"/>
            <a:ext cx="1021777" cy="594669"/>
          </a:xfrm>
          <a:prstGeom prst="bentUpArrow">
            <a:avLst/>
          </a:prstGeom>
          <a:solidFill>
            <a:schemeClr val="tx1"/>
          </a:solidFill>
          <a:ln>
            <a:solidFill>
              <a:srgbClr val="050A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F867D262-7B5D-4941-ADF3-D0D767687AB9}"/>
              </a:ext>
            </a:extLst>
          </p:cNvPr>
          <p:cNvSpPr/>
          <p:nvPr/>
        </p:nvSpPr>
        <p:spPr>
          <a:xfrm>
            <a:off x="5278580" y="5180616"/>
            <a:ext cx="332509" cy="380330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36A6AD5F-63E3-46DB-89F0-2EC0ED87F736}"/>
              </a:ext>
            </a:extLst>
          </p:cNvPr>
          <p:cNvSpPr/>
          <p:nvPr/>
        </p:nvSpPr>
        <p:spPr>
          <a:xfrm>
            <a:off x="5230087" y="2865495"/>
            <a:ext cx="332509" cy="380330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Arrow: Down 25">
            <a:extLst>
              <a:ext uri="{FF2B5EF4-FFF2-40B4-BE49-F238E27FC236}">
                <a16:creationId xmlns:a16="http://schemas.microsoft.com/office/drawing/2014/main" id="{00CBF230-188E-476A-89BA-BF951C72BEC9}"/>
              </a:ext>
            </a:extLst>
          </p:cNvPr>
          <p:cNvSpPr/>
          <p:nvPr/>
        </p:nvSpPr>
        <p:spPr>
          <a:xfrm>
            <a:off x="2708562" y="5196321"/>
            <a:ext cx="332509" cy="380330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Arrow: Down 24">
            <a:extLst>
              <a:ext uri="{FF2B5EF4-FFF2-40B4-BE49-F238E27FC236}">
                <a16:creationId xmlns:a16="http://schemas.microsoft.com/office/drawing/2014/main" id="{7330F640-1970-47AC-9DC8-CE7940A6B5FE}"/>
              </a:ext>
            </a:extLst>
          </p:cNvPr>
          <p:cNvSpPr/>
          <p:nvPr/>
        </p:nvSpPr>
        <p:spPr>
          <a:xfrm>
            <a:off x="782782" y="5209912"/>
            <a:ext cx="332509" cy="380330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A1F32BCB-58B2-4D97-B3C4-3628ECF1AEB8}"/>
              </a:ext>
            </a:extLst>
          </p:cNvPr>
          <p:cNvSpPr/>
          <p:nvPr/>
        </p:nvSpPr>
        <p:spPr>
          <a:xfrm>
            <a:off x="2708562" y="3988788"/>
            <a:ext cx="332509" cy="380330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4F9EA702-1924-4815-83CF-A5B231C6904E}"/>
              </a:ext>
            </a:extLst>
          </p:cNvPr>
          <p:cNvSpPr/>
          <p:nvPr/>
        </p:nvSpPr>
        <p:spPr>
          <a:xfrm>
            <a:off x="2715491" y="3350008"/>
            <a:ext cx="332509" cy="380330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DFA4C0A4-2CC9-41BB-BDEC-3688EC33CD58}"/>
              </a:ext>
            </a:extLst>
          </p:cNvPr>
          <p:cNvSpPr/>
          <p:nvPr/>
        </p:nvSpPr>
        <p:spPr>
          <a:xfrm>
            <a:off x="2715491" y="2228785"/>
            <a:ext cx="332509" cy="380330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D6A62B-74A6-40DA-8719-4FD6F26126CA}"/>
              </a:ext>
            </a:extLst>
          </p:cNvPr>
          <p:cNvSpPr/>
          <p:nvPr/>
        </p:nvSpPr>
        <p:spPr>
          <a:xfrm>
            <a:off x="4556413" y="934806"/>
            <a:ext cx="3172691" cy="541420"/>
          </a:xfrm>
          <a:prstGeom prst="rect">
            <a:avLst/>
          </a:prstGeom>
          <a:solidFill>
            <a:srgbClr val="FF0000"/>
          </a:solidFill>
          <a:ln w="19050">
            <a:solidFill>
              <a:srgbClr val="050A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Quicksand" pitchFamily="2" charset="0"/>
              </a:rPr>
              <a:t>RECEIVES NO OFFERS OR </a:t>
            </a:r>
            <a:r>
              <a:rPr lang="en-GB" sz="1700" dirty="0">
                <a:solidFill>
                  <a:schemeClr val="tx1"/>
                </a:solidFill>
                <a:latin typeface="Quicksand" pitchFamily="2" charset="0"/>
              </a:rPr>
              <a:t>REJECTS</a:t>
            </a:r>
            <a:r>
              <a:rPr lang="en-GB" dirty="0">
                <a:solidFill>
                  <a:schemeClr val="tx1"/>
                </a:solidFill>
                <a:latin typeface="Quicksand" pitchFamily="2" charset="0"/>
              </a:rPr>
              <a:t> ALL OFFERS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794C20-E39B-46B9-940F-0674C4E44471}"/>
              </a:ext>
            </a:extLst>
          </p:cNvPr>
          <p:cNvSpPr/>
          <p:nvPr/>
        </p:nvSpPr>
        <p:spPr>
          <a:xfrm>
            <a:off x="1731818" y="1753828"/>
            <a:ext cx="2286000" cy="565582"/>
          </a:xfrm>
          <a:prstGeom prst="rect">
            <a:avLst/>
          </a:prstGeom>
          <a:ln w="19050">
            <a:solidFill>
              <a:srgbClr val="050A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STUDENT CONSIDERS OFFERS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E0238B-D153-4936-884A-027E114F1EA3}"/>
              </a:ext>
            </a:extLst>
          </p:cNvPr>
          <p:cNvSpPr/>
          <p:nvPr/>
        </p:nvSpPr>
        <p:spPr>
          <a:xfrm>
            <a:off x="1371600" y="2609115"/>
            <a:ext cx="2777840" cy="782786"/>
          </a:xfrm>
          <a:prstGeom prst="rect">
            <a:avLst/>
          </a:prstGeom>
          <a:solidFill>
            <a:srgbClr val="92D050"/>
          </a:solidFill>
          <a:ln w="19050">
            <a:solidFill>
              <a:srgbClr val="050A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Quicksand" pitchFamily="2" charset="0"/>
              </a:rPr>
              <a:t>STUDENT NARROWS DOWN CHOICES TO ‘FIRM’ AND ‘INSURANCE’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6FB291-CE43-4FED-8ABE-C15C3F81F733}"/>
              </a:ext>
            </a:extLst>
          </p:cNvPr>
          <p:cNvSpPr/>
          <p:nvPr/>
        </p:nvSpPr>
        <p:spPr>
          <a:xfrm>
            <a:off x="1558650" y="3668289"/>
            <a:ext cx="2459167" cy="419339"/>
          </a:xfrm>
          <a:prstGeom prst="rect">
            <a:avLst/>
          </a:prstGeom>
          <a:ln w="19050">
            <a:solidFill>
              <a:srgbClr val="050A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AUGUST RESULTS DAY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981BD3-189B-4EC9-8A4E-5FB8DB338B82}"/>
              </a:ext>
            </a:extLst>
          </p:cNvPr>
          <p:cNvSpPr/>
          <p:nvPr/>
        </p:nvSpPr>
        <p:spPr>
          <a:xfrm>
            <a:off x="131619" y="4364016"/>
            <a:ext cx="1634837" cy="969280"/>
          </a:xfrm>
          <a:prstGeom prst="rect">
            <a:avLst/>
          </a:prstGeom>
          <a:solidFill>
            <a:srgbClr val="92D050"/>
          </a:solidFill>
          <a:ln w="19050">
            <a:solidFill>
              <a:srgbClr val="050A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STUDENT MEETS ENTRY REQUIREMENTS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7C3D3BA-3082-4CAD-9F8B-CA8C3D2E062A}"/>
              </a:ext>
            </a:extLst>
          </p:cNvPr>
          <p:cNvSpPr/>
          <p:nvPr/>
        </p:nvSpPr>
        <p:spPr>
          <a:xfrm>
            <a:off x="1981200" y="4349624"/>
            <a:ext cx="2036618" cy="969280"/>
          </a:xfrm>
          <a:prstGeom prst="rect">
            <a:avLst/>
          </a:prstGeom>
          <a:solidFill>
            <a:srgbClr val="FFC000"/>
          </a:solidFill>
          <a:ln w="19050">
            <a:solidFill>
              <a:srgbClr val="050A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STUDENT MISSES ENTRY REQUIREMENTS FOR FIRM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60F01B-97A8-4A42-A4F1-07EDE36A42DD}"/>
              </a:ext>
            </a:extLst>
          </p:cNvPr>
          <p:cNvSpPr/>
          <p:nvPr/>
        </p:nvSpPr>
        <p:spPr>
          <a:xfrm>
            <a:off x="4232562" y="4364016"/>
            <a:ext cx="2036617" cy="969280"/>
          </a:xfrm>
          <a:prstGeom prst="rect">
            <a:avLst/>
          </a:prstGeom>
          <a:solidFill>
            <a:srgbClr val="FF0000"/>
          </a:solidFill>
          <a:ln w="19050">
            <a:solidFill>
              <a:srgbClr val="050A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STUDENT MISSES ENTRY REQUIREMENTS FOR FIRM &amp; INSURANCE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D52B535-61FF-4BEB-9029-E9554651F11A}"/>
              </a:ext>
            </a:extLst>
          </p:cNvPr>
          <p:cNvSpPr/>
          <p:nvPr/>
        </p:nvSpPr>
        <p:spPr>
          <a:xfrm>
            <a:off x="131619" y="5590242"/>
            <a:ext cx="1634837" cy="588950"/>
          </a:xfrm>
          <a:prstGeom prst="rect">
            <a:avLst/>
          </a:prstGeom>
          <a:solidFill>
            <a:srgbClr val="92D050"/>
          </a:solidFill>
          <a:ln w="19050">
            <a:solidFill>
              <a:srgbClr val="050A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GETS PLACE AT ‘FIRM’ CHOICE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2BD4B3-9D2B-426C-A070-5D17B2A5CDFB}"/>
              </a:ext>
            </a:extLst>
          </p:cNvPr>
          <p:cNvSpPr/>
          <p:nvPr/>
        </p:nvSpPr>
        <p:spPr>
          <a:xfrm>
            <a:off x="1981200" y="5590242"/>
            <a:ext cx="2036618" cy="555865"/>
          </a:xfrm>
          <a:prstGeom prst="rect">
            <a:avLst/>
          </a:prstGeom>
          <a:solidFill>
            <a:srgbClr val="92D050"/>
          </a:solidFill>
          <a:ln w="19050">
            <a:solidFill>
              <a:srgbClr val="050A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GETS PLACE AT ‘INSURANCE’ CHOICE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1FAF48-4F40-4882-B0D0-8A017322469F}"/>
              </a:ext>
            </a:extLst>
          </p:cNvPr>
          <p:cNvSpPr/>
          <p:nvPr/>
        </p:nvSpPr>
        <p:spPr>
          <a:xfrm>
            <a:off x="4232562" y="5590242"/>
            <a:ext cx="4468093" cy="573723"/>
          </a:xfrm>
          <a:prstGeom prst="rect">
            <a:avLst/>
          </a:prstGeom>
          <a:solidFill>
            <a:srgbClr val="FFC000"/>
          </a:solidFill>
          <a:ln w="19050">
            <a:solidFill>
              <a:srgbClr val="050A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STUDENT ENTERS CLEARING OR CLEARING +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99D5CE-E00E-48FE-8E17-CF9F86C20F41}"/>
              </a:ext>
            </a:extLst>
          </p:cNvPr>
          <p:cNvSpPr/>
          <p:nvPr/>
        </p:nvSpPr>
        <p:spPr>
          <a:xfrm>
            <a:off x="4572000" y="2019599"/>
            <a:ext cx="1634837" cy="969280"/>
          </a:xfrm>
          <a:prstGeom prst="rect">
            <a:avLst/>
          </a:prstGeom>
          <a:ln w="19050">
            <a:solidFill>
              <a:srgbClr val="050A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tx1"/>
                </a:solidFill>
                <a:latin typeface="Quicksand" pitchFamily="2" charset="0"/>
              </a:rPr>
              <a:t>STUDENT CAN ENTER ‘EXTRA’ AND GET ONE EXTRA CHOICE</a:t>
            </a:r>
          </a:p>
        </p:txBody>
      </p:sp>
      <p:sp>
        <p:nvSpPr>
          <p:cNvPr id="36" name="Arrow: Bent-Up 35">
            <a:extLst>
              <a:ext uri="{FF2B5EF4-FFF2-40B4-BE49-F238E27FC236}">
                <a16:creationId xmlns:a16="http://schemas.microsoft.com/office/drawing/2014/main" id="{42678051-E007-4CFB-B108-56E26DF3CF16}"/>
              </a:ext>
            </a:extLst>
          </p:cNvPr>
          <p:cNvSpPr/>
          <p:nvPr/>
        </p:nvSpPr>
        <p:spPr>
          <a:xfrm rot="10800000">
            <a:off x="2715490" y="357121"/>
            <a:ext cx="857250" cy="594669"/>
          </a:xfrm>
          <a:prstGeom prst="bentUpArrow">
            <a:avLst/>
          </a:prstGeom>
          <a:solidFill>
            <a:schemeClr val="tx1"/>
          </a:solidFill>
          <a:ln>
            <a:solidFill>
              <a:srgbClr val="050A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Bent-Up 36">
            <a:extLst>
              <a:ext uri="{FF2B5EF4-FFF2-40B4-BE49-F238E27FC236}">
                <a16:creationId xmlns:a16="http://schemas.microsoft.com/office/drawing/2014/main" id="{D26DDCFC-F380-408F-BC7D-851655DB3DF1}"/>
              </a:ext>
            </a:extLst>
          </p:cNvPr>
          <p:cNvSpPr/>
          <p:nvPr/>
        </p:nvSpPr>
        <p:spPr>
          <a:xfrm rot="10800000" flipH="1">
            <a:off x="5852676" y="407272"/>
            <a:ext cx="1488501" cy="594669"/>
          </a:xfrm>
          <a:prstGeom prst="bentUpArrow">
            <a:avLst/>
          </a:prstGeom>
          <a:solidFill>
            <a:schemeClr val="tx1"/>
          </a:solidFill>
          <a:ln>
            <a:solidFill>
              <a:srgbClr val="050A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B60873-C0B0-4127-8D4C-DDB123CAAE08}"/>
              </a:ext>
            </a:extLst>
          </p:cNvPr>
          <p:cNvSpPr/>
          <p:nvPr/>
        </p:nvSpPr>
        <p:spPr>
          <a:xfrm>
            <a:off x="3491345" y="166255"/>
            <a:ext cx="2341419" cy="565582"/>
          </a:xfrm>
          <a:prstGeom prst="rect">
            <a:avLst/>
          </a:prstGeom>
          <a:solidFill>
            <a:srgbClr val="FFC000"/>
          </a:solidFill>
          <a:ln w="19050">
            <a:solidFill>
              <a:srgbClr val="050A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Quicksand" pitchFamily="2" charset="0"/>
              </a:rPr>
              <a:t>STUDENT APPLIES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BC03E3-2C89-41DE-8348-D0448BF72A56}"/>
              </a:ext>
            </a:extLst>
          </p:cNvPr>
          <p:cNvSpPr/>
          <p:nvPr/>
        </p:nvSpPr>
        <p:spPr>
          <a:xfrm>
            <a:off x="1115291" y="922703"/>
            <a:ext cx="3318164" cy="541420"/>
          </a:xfrm>
          <a:prstGeom prst="rect">
            <a:avLst/>
          </a:prstGeom>
          <a:solidFill>
            <a:srgbClr val="92D050"/>
          </a:solidFill>
          <a:ln w="19050">
            <a:solidFill>
              <a:srgbClr val="050A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Quicksand" pitchFamily="2" charset="0"/>
              </a:rPr>
              <a:t>RECEIVES OFFER(S)</a:t>
            </a:r>
          </a:p>
        </p:txBody>
      </p:sp>
      <p:sp>
        <p:nvSpPr>
          <p:cNvPr id="31" name="Arrow: Bent-Up 30">
            <a:extLst>
              <a:ext uri="{FF2B5EF4-FFF2-40B4-BE49-F238E27FC236}">
                <a16:creationId xmlns:a16="http://schemas.microsoft.com/office/drawing/2014/main" id="{7362C7E9-5754-4ED5-B8D2-103DE462A222}"/>
              </a:ext>
            </a:extLst>
          </p:cNvPr>
          <p:cNvSpPr/>
          <p:nvPr/>
        </p:nvSpPr>
        <p:spPr>
          <a:xfrm rot="10800000" flipH="1">
            <a:off x="6206837" y="3452521"/>
            <a:ext cx="651157" cy="2124129"/>
          </a:xfrm>
          <a:prstGeom prst="bentUpArrow">
            <a:avLst/>
          </a:prstGeom>
          <a:solidFill>
            <a:schemeClr val="tx1"/>
          </a:solidFill>
          <a:ln>
            <a:solidFill>
              <a:srgbClr val="050A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4736A7-201F-47AE-BEF8-69BB9C45B593}"/>
              </a:ext>
            </a:extLst>
          </p:cNvPr>
          <p:cNvSpPr/>
          <p:nvPr/>
        </p:nvSpPr>
        <p:spPr>
          <a:xfrm>
            <a:off x="4578930" y="3245825"/>
            <a:ext cx="1690249" cy="565582"/>
          </a:xfrm>
          <a:prstGeom prst="rect">
            <a:avLst/>
          </a:prstGeom>
          <a:solidFill>
            <a:srgbClr val="FF0000"/>
          </a:solidFill>
          <a:ln w="19050">
            <a:solidFill>
              <a:srgbClr val="050A0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Quicksand" pitchFamily="2" charset="0"/>
              </a:rPr>
              <a:t>RECEIVES NO OFFER</a:t>
            </a:r>
          </a:p>
        </p:txBody>
      </p:sp>
    </p:spTree>
    <p:extLst>
      <p:ext uri="{BB962C8B-B14F-4D97-AF65-F5344CB8AC3E}">
        <p14:creationId xmlns:p14="http://schemas.microsoft.com/office/powerpoint/2010/main" val="4193347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40F4E-C619-44B8-95FA-790D458F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87222-C7FD-4F40-BEB1-CB6EA04E6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GB" sz="5400" dirty="0">
                <a:highlight>
                  <a:srgbClr val="FF00FF"/>
                </a:highlight>
              </a:rPr>
              <a:t>UCAS ‘Adjustment’ has been removed for this academic year</a:t>
            </a:r>
          </a:p>
        </p:txBody>
      </p:sp>
    </p:spTree>
    <p:extLst>
      <p:ext uri="{BB962C8B-B14F-4D97-AF65-F5344CB8AC3E}">
        <p14:creationId xmlns:p14="http://schemas.microsoft.com/office/powerpoint/2010/main" val="21465195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EEC01-62CA-443C-A4F2-5F7079DBD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" y="249382"/>
            <a:ext cx="8659091" cy="1168256"/>
          </a:xfrm>
        </p:spPr>
        <p:txBody>
          <a:bodyPr/>
          <a:lstStyle/>
          <a:p>
            <a:pPr algn="l"/>
            <a:r>
              <a:rPr lang="en-GB" sz="3600" b="0" dirty="0">
                <a:highlight>
                  <a:srgbClr val="00FFFF"/>
                </a:highlight>
              </a:rPr>
              <a:t>The parents’ role in the UCAS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71888-2D2C-4564-AB13-A7B7CCE09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272" y="1166018"/>
            <a:ext cx="8229600" cy="452596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Proof-reading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Checking/confirming 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Helping narrow-down options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Accompanying on open days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4000" dirty="0"/>
              <a:t>Spotting opportunities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7586677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23A2BD6-366D-4623-A42A-51E780D20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48" y="229104"/>
            <a:ext cx="3959917" cy="21751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834FC2F-5470-4AD0-B95A-38853FAFB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567" y="731838"/>
            <a:ext cx="5997777" cy="1169698"/>
          </a:xfrm>
        </p:spPr>
        <p:txBody>
          <a:bodyPr/>
          <a:lstStyle/>
          <a:p>
            <a:pPr algn="r"/>
            <a:r>
              <a:rPr lang="en-GB" sz="6600" b="0" dirty="0">
                <a:highlight>
                  <a:srgbClr val="00FFFF"/>
                </a:highlight>
              </a:rPr>
              <a:t>What next?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FAD5A-02D5-47A9-B90C-FA9C1CBCE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448" y="2576555"/>
            <a:ext cx="8628896" cy="3689433"/>
          </a:xfrm>
        </p:spPr>
        <p:txBody>
          <a:bodyPr/>
          <a:lstStyle/>
          <a:p>
            <a:pPr marL="0" indent="0"/>
            <a:r>
              <a:rPr lang="en-GB" dirty="0"/>
              <a:t>The summer holiday is a chance to rest and recharge – but it’s also a chance to…</a:t>
            </a:r>
          </a:p>
          <a:p>
            <a:pPr marL="1344613" indent="-457200">
              <a:buFont typeface="Arial" panose="020B0604020202020204" pitchFamily="34" charset="0"/>
              <a:buChar char="•"/>
            </a:pPr>
            <a:r>
              <a:rPr lang="en-GB" dirty="0"/>
              <a:t>visit universities/cities</a:t>
            </a:r>
          </a:p>
          <a:p>
            <a:pPr marL="1344613" indent="-457200">
              <a:buFont typeface="Arial" panose="020B0604020202020204" pitchFamily="34" charset="0"/>
              <a:buChar char="•"/>
            </a:pPr>
            <a:r>
              <a:rPr lang="en-GB" dirty="0"/>
              <a:t>undertake wider-reading</a:t>
            </a:r>
          </a:p>
          <a:p>
            <a:pPr marL="1344613" indent="-457200">
              <a:buFont typeface="Arial" panose="020B0604020202020204" pitchFamily="34" charset="0"/>
              <a:buChar char="•"/>
            </a:pPr>
            <a:r>
              <a:rPr lang="en-GB" dirty="0"/>
              <a:t>participate in online courses</a:t>
            </a:r>
          </a:p>
          <a:p>
            <a:pPr marL="1344613" indent="-457200">
              <a:buFont typeface="Arial" panose="020B0604020202020204" pitchFamily="34" charset="0"/>
              <a:buChar char="•"/>
            </a:pPr>
            <a:r>
              <a:rPr lang="en-GB" dirty="0"/>
              <a:t>draft the personal statement</a:t>
            </a:r>
          </a:p>
        </p:txBody>
      </p:sp>
      <p:sp>
        <p:nvSpPr>
          <p:cNvPr id="4" name="AutoShape 2" descr="What Next? - Your Free Expert Guide To Choosing The Right Career Path">
            <a:extLst>
              <a:ext uri="{FF2B5EF4-FFF2-40B4-BE49-F238E27FC236}">
                <a16:creationId xmlns:a16="http://schemas.microsoft.com/office/drawing/2014/main" id="{361E91E3-3FE5-471E-910E-8E556A3810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What Next? - Your Free Expert Guide To Choosing The Right Career Path">
            <a:extLst>
              <a:ext uri="{FF2B5EF4-FFF2-40B4-BE49-F238E27FC236}">
                <a16:creationId xmlns:a16="http://schemas.microsoft.com/office/drawing/2014/main" id="{11147BFF-1BF8-42DD-9F6E-DCB888D0FC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2077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2BA29-A3EE-42C2-BC01-98D5CE29C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8000" dirty="0">
                <a:highlight>
                  <a:srgbClr val="FFFF00"/>
                </a:highlight>
              </a:rPr>
              <a:t>BUZZWORD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45233-00FE-4F9F-B329-A4160C52C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27564"/>
            <a:ext cx="8229600" cy="3798599"/>
          </a:xfrm>
        </p:spPr>
        <p:txBody>
          <a:bodyPr/>
          <a:lstStyle/>
          <a:p>
            <a:pPr algn="ctr"/>
            <a:r>
              <a:rPr lang="en-GB" sz="6000" dirty="0"/>
              <a:t>TRAILBLAZERS2023</a:t>
            </a:r>
          </a:p>
        </p:txBody>
      </p:sp>
    </p:spTree>
    <p:extLst>
      <p:ext uri="{BB962C8B-B14F-4D97-AF65-F5344CB8AC3E}">
        <p14:creationId xmlns:p14="http://schemas.microsoft.com/office/powerpoint/2010/main" val="3711368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9CF7B-1260-4F7E-9DC0-4FB4F23D8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27" y="274638"/>
            <a:ext cx="8229600" cy="1143000"/>
          </a:xfrm>
        </p:spPr>
        <p:txBody>
          <a:bodyPr/>
          <a:lstStyle/>
          <a:p>
            <a:pPr algn="l"/>
            <a:r>
              <a:rPr lang="en-GB" b="0" dirty="0">
                <a:highlight>
                  <a:srgbClr val="00FFFF"/>
                </a:highlight>
              </a:rPr>
              <a:t>What is UCAS?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B24822-88CD-4F4C-8071-5CD8199B1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82446"/>
            <a:ext cx="6317673" cy="489310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UCAS facilitate student applications to university alongside 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highlight>
                  <a:srgbClr val="FFFF00"/>
                </a:highlight>
              </a:rPr>
              <a:t>Schools do not deal with universities directly</a:t>
            </a:r>
            <a:r>
              <a:rPr lang="en-GB" sz="2800" dirty="0"/>
              <a:t>, unless it is to inform them of extenuating circumstances post-application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It costs £27 (this year) to apply to UCAS. Students in receipt of our 16-19 bursary have this cost covered by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01793F-A0F5-4D1E-9C2A-3EB466356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7673" y="138546"/>
            <a:ext cx="2690235" cy="28263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ABAC91-B3B3-478E-88D0-EE54EDE89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529" y="3192152"/>
            <a:ext cx="2698523" cy="1707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CDE0DF-54AA-4492-8194-DCB9758718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7237" y="5253326"/>
            <a:ext cx="2710671" cy="133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5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9C1B6-7825-4DC5-881D-C67959DB2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686800" cy="1143000"/>
          </a:xfrm>
        </p:spPr>
        <p:txBody>
          <a:bodyPr/>
          <a:lstStyle/>
          <a:p>
            <a:pPr algn="l"/>
            <a:r>
              <a:rPr lang="en-GB" b="0" dirty="0">
                <a:highlight>
                  <a:srgbClr val="FF00FF"/>
                </a:highlight>
              </a:rPr>
              <a:t>What does the UCAS form involve?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3591A-A682-4281-8639-F25EF832E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18418"/>
            <a:ext cx="7800109" cy="46806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The UCAS form collects information about students,  their qualifications, current courses and  university choices (5 choices)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Students upload details in addition to a </a:t>
            </a:r>
            <a:r>
              <a:rPr lang="en-GB" sz="2700" b="1" dirty="0"/>
              <a:t>personal statement </a:t>
            </a:r>
            <a:r>
              <a:rPr lang="en-GB" sz="2700" dirty="0"/>
              <a:t>of no more than 4000 characters 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A nominated teacher (Mr Pandya/Miss Bruck/Ms Nelson) also uploads a reference of </a:t>
            </a:r>
            <a:r>
              <a:rPr lang="en-GB" sz="2700" b="1" dirty="0"/>
              <a:t>no more than 4000 characters </a:t>
            </a:r>
            <a:r>
              <a:rPr lang="en-GB" sz="2700" dirty="0"/>
              <a:t>before sending </a:t>
            </a:r>
          </a:p>
          <a:p>
            <a:endParaRPr lang="en-GB" sz="2800" dirty="0"/>
          </a:p>
        </p:txBody>
      </p:sp>
      <p:sp>
        <p:nvSpPr>
          <p:cNvPr id="4" name="AutoShape 2" descr="File:Footprints.png - Wikimedia Commons">
            <a:extLst>
              <a:ext uri="{FF2B5EF4-FFF2-40B4-BE49-F238E27FC236}">
                <a16:creationId xmlns:a16="http://schemas.microsoft.com/office/drawing/2014/main" id="{D3E825D3-58D8-4C28-BAE0-D7B0452067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4F8B4-480C-4FCD-ADCC-41F077AD3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07134">
            <a:off x="7632075" y="4919604"/>
            <a:ext cx="1151708" cy="1863437"/>
          </a:xfrm>
          <a:prstGeom prst="rect">
            <a:avLst/>
          </a:prstGeom>
        </p:spPr>
      </p:pic>
      <p:sp>
        <p:nvSpPr>
          <p:cNvPr id="6" name="AutoShape 4" descr="File:Footprints.png - Wikimedia Commons">
            <a:extLst>
              <a:ext uri="{FF2B5EF4-FFF2-40B4-BE49-F238E27FC236}">
                <a16:creationId xmlns:a16="http://schemas.microsoft.com/office/drawing/2014/main" id="{241DEC08-E098-48A3-8164-4383A2E33C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FF2F1A-EC28-4021-9CB1-8045B15DD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76943">
            <a:off x="7827311" y="2802081"/>
            <a:ext cx="1151708" cy="1863437"/>
          </a:xfrm>
          <a:prstGeom prst="rect">
            <a:avLst/>
          </a:prstGeom>
        </p:spPr>
      </p:pic>
      <p:sp>
        <p:nvSpPr>
          <p:cNvPr id="8" name="AutoShape 4" descr="File:Footprints.png - Wikimedia Commons">
            <a:extLst>
              <a:ext uri="{FF2B5EF4-FFF2-40B4-BE49-F238E27FC236}">
                <a16:creationId xmlns:a16="http://schemas.microsoft.com/office/drawing/2014/main" id="{91E2501F-1965-4499-B3BA-73757C4E504A}"/>
              </a:ext>
            </a:extLst>
          </p:cNvPr>
          <p:cNvSpPr>
            <a:spLocks noChangeAspect="1" noChangeArrowheads="1"/>
          </p:cNvSpPr>
          <p:nvPr/>
        </p:nvSpPr>
        <p:spPr bwMode="auto">
          <a:xfrm rot="20100345">
            <a:off x="4560092" y="176275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C940E7-4500-4E6F-AF8F-93FF487DF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03752">
            <a:off x="8263345" y="703313"/>
            <a:ext cx="1151708" cy="1863437"/>
          </a:xfrm>
          <a:prstGeom prst="rect">
            <a:avLst/>
          </a:prstGeom>
        </p:spPr>
      </p:pic>
      <p:sp>
        <p:nvSpPr>
          <p:cNvPr id="10" name="AutoShape 4" descr="File:Footprints.png - Wikimedia Commons">
            <a:extLst>
              <a:ext uri="{FF2B5EF4-FFF2-40B4-BE49-F238E27FC236}">
                <a16:creationId xmlns:a16="http://schemas.microsoft.com/office/drawing/2014/main" id="{76015479-B6DB-4BDC-9EE4-865FB8E77418}"/>
              </a:ext>
            </a:extLst>
          </p:cNvPr>
          <p:cNvSpPr>
            <a:spLocks noChangeAspect="1" noChangeArrowheads="1"/>
          </p:cNvSpPr>
          <p:nvPr/>
        </p:nvSpPr>
        <p:spPr bwMode="auto">
          <a:xfrm rot="1196618">
            <a:off x="5161708" y="-9332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13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DFAC2-424C-4E81-9900-FD0427E3A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0" dirty="0">
                <a:highlight>
                  <a:srgbClr val="FFFF00"/>
                </a:highlight>
              </a:rPr>
              <a:t>The UCAS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264E1-331A-4625-871D-D65BB6E58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1058646"/>
            <a:ext cx="8326582" cy="504550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700" dirty="0"/>
              <a:t>Applications formally open in September 2022, but students have logged into UCAS today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700" dirty="0"/>
              <a:t>Deadlines for medicine,  dentistry, vet science and Oxbridge are earlier </a:t>
            </a:r>
            <a:r>
              <a:rPr lang="en-GB" sz="2700" dirty="0">
                <a:highlight>
                  <a:srgbClr val="FFFF00"/>
                </a:highlight>
              </a:rPr>
              <a:t>(15th Oct) 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700" dirty="0"/>
              <a:t>Students sit tests for these course either before (UCAT) or after (BMAT, TSA etc)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700" dirty="0"/>
              <a:t>The absolute final UCAS deadline is </a:t>
            </a:r>
            <a:r>
              <a:rPr lang="en-GB" sz="2700" dirty="0">
                <a:highlight>
                  <a:srgbClr val="FFFF00"/>
                </a:highlight>
              </a:rPr>
              <a:t>15th January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700" dirty="0"/>
              <a:t>It is our aim that all UCAS forms be sent by mid to late </a:t>
            </a:r>
            <a:r>
              <a:rPr lang="en-GB" sz="2700" dirty="0">
                <a:highlight>
                  <a:srgbClr val="FFFF00"/>
                </a:highlight>
              </a:rPr>
              <a:t>November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700" dirty="0"/>
              <a:t>Applications sent after the January deadline do not have equal consideration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7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8F50911-9345-48D6-8B5B-4AB0074EA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127" y="123464"/>
            <a:ext cx="3558779" cy="79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0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7F65F-B866-4485-9027-AC801963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54" y="187139"/>
            <a:ext cx="8229600" cy="1143000"/>
          </a:xfrm>
        </p:spPr>
        <p:txBody>
          <a:bodyPr/>
          <a:lstStyle/>
          <a:p>
            <a:pPr algn="l"/>
            <a:r>
              <a:rPr lang="en-GB" sz="4800" b="0" dirty="0">
                <a:highlight>
                  <a:srgbClr val="00FF00"/>
                </a:highlight>
              </a:rPr>
              <a:t>The in-school timeline</a:t>
            </a: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1E940620-3503-4B35-B446-660C1A8955E6}"/>
              </a:ext>
            </a:extLst>
          </p:cNvPr>
          <p:cNvSpPr/>
          <p:nvPr/>
        </p:nvSpPr>
        <p:spPr>
          <a:xfrm>
            <a:off x="43290" y="3186545"/>
            <a:ext cx="8936182" cy="748146"/>
          </a:xfrm>
          <a:prstGeom prst="leftRight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65795-185E-4209-9FEF-2E53B0126E0B}"/>
              </a:ext>
            </a:extLst>
          </p:cNvPr>
          <p:cNvSpPr txBox="1"/>
          <p:nvPr/>
        </p:nvSpPr>
        <p:spPr>
          <a:xfrm>
            <a:off x="7883241" y="3934691"/>
            <a:ext cx="1233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25</a:t>
            </a:r>
            <a:r>
              <a:rPr kumimoji="0" lang="en-GB" sz="1800" b="1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Jan* 2023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 UCAS deadline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C6E334-CE18-4FA4-A102-D836DFA2B4A4}"/>
              </a:ext>
            </a:extLst>
          </p:cNvPr>
          <p:cNvSpPr txBox="1"/>
          <p:nvPr/>
        </p:nvSpPr>
        <p:spPr>
          <a:xfrm>
            <a:off x="27704" y="4027272"/>
            <a:ext cx="1759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July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Higher education day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@PHS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71F034-2A6B-4023-B86A-0DBE924EDD53}"/>
              </a:ext>
            </a:extLst>
          </p:cNvPr>
          <p:cNvSpPr txBox="1"/>
          <p:nvPr/>
        </p:nvSpPr>
        <p:spPr>
          <a:xfrm>
            <a:off x="1118749" y="1234838"/>
            <a:ext cx="20236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August/Summer break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Students draft personal statements; wider-reading more work experience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8494FB-ECB6-4B69-8B48-007B42CD0660}"/>
              </a:ext>
            </a:extLst>
          </p:cNvPr>
          <p:cNvSpPr txBox="1"/>
          <p:nvPr/>
        </p:nvSpPr>
        <p:spPr>
          <a:xfrm>
            <a:off x="3491350" y="3870109"/>
            <a:ext cx="27847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</a:t>
            </a:r>
            <a:r>
              <a:rPr kumimoji="0" lang="en-GB" sz="1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Oct 2022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Competitive entry deadline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D1C8271-818A-4039-8EBC-2854EBAFC915}"/>
              </a:ext>
            </a:extLst>
          </p:cNvPr>
          <p:cNvSpPr txBox="1"/>
          <p:nvPr/>
        </p:nvSpPr>
        <p:spPr>
          <a:xfrm>
            <a:off x="6265725" y="2406727"/>
            <a:ext cx="17595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prstClr val="black"/>
                </a:solidFill>
                <a:latin typeface="Calibri"/>
              </a:rPr>
              <a:t>November 2022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In-school deadline</a:t>
            </a:r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223BECBC-10BA-4669-BF4F-8D4FF16EF8A0}"/>
              </a:ext>
            </a:extLst>
          </p:cNvPr>
          <p:cNvSpPr/>
          <p:nvPr/>
        </p:nvSpPr>
        <p:spPr>
          <a:xfrm rot="16200000">
            <a:off x="4267203" y="2566806"/>
            <a:ext cx="1233055" cy="4191003"/>
          </a:xfrm>
          <a:prstGeom prst="leftBrace">
            <a:avLst>
              <a:gd name="adj1" fmla="val 44288"/>
              <a:gd name="adj2" fmla="val 50000"/>
            </a:avLst>
          </a:prstGeom>
          <a:ln>
            <a:solidFill>
              <a:srgbClr val="050A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67E57C-4F89-48F1-B4D3-4973643B8359}"/>
              </a:ext>
            </a:extLst>
          </p:cNvPr>
          <p:cNvSpPr txBox="1"/>
          <p:nvPr/>
        </p:nvSpPr>
        <p:spPr>
          <a:xfrm>
            <a:off x="3491350" y="5146963"/>
            <a:ext cx="2784762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Drafting and re-drafting personal statements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10A597-1658-4FE9-978C-5355D3501A4A}"/>
              </a:ext>
            </a:extLst>
          </p:cNvPr>
          <p:cNvSpPr txBox="1"/>
          <p:nvPr/>
        </p:nvSpPr>
        <p:spPr>
          <a:xfrm>
            <a:off x="2943236" y="2404389"/>
            <a:ext cx="224962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  <a:r>
              <a:rPr kumimoji="0" lang="en-GB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September 2022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Earliest date that UCAS form can b</a:t>
            </a:r>
            <a:r>
              <a:rPr lang="en-GB" sz="1600" dirty="0">
                <a:solidFill>
                  <a:prstClr val="black"/>
                </a:solidFill>
                <a:latin typeface="Calibri"/>
              </a:rPr>
              <a:t>e s</a:t>
            </a: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7F4326-03C1-44EF-819C-8FEA2E98D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767" y="42890"/>
            <a:ext cx="2330444" cy="1160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9BD13-056F-47F8-9212-EAEC66E56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2" y="557645"/>
            <a:ext cx="8229600" cy="1143000"/>
          </a:xfrm>
        </p:spPr>
        <p:txBody>
          <a:bodyPr/>
          <a:lstStyle/>
          <a:p>
            <a:pPr algn="l"/>
            <a:r>
              <a:rPr lang="en-GB" sz="6600" b="0" dirty="0">
                <a:highlight>
                  <a:srgbClr val="FF00FF"/>
                </a:highlight>
              </a:rPr>
              <a:t>Do not worry…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60217-A807-4341-A6AA-4349985FC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746" y="2112817"/>
            <a:ext cx="8714508" cy="376151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300" dirty="0"/>
              <a:t>A student cannot accidentally send a UCAS application to UCAS/universities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300" dirty="0"/>
              <a:t>It can only be sent by teachers with certain access permissions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300" dirty="0"/>
              <a:t>In the highly unlikely event a mistake is made, things can be rectified and amended after sending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2EB3DA-87DF-4576-BC12-561F9EEAF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37" y="145472"/>
            <a:ext cx="2355272" cy="196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51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62DEA-078D-4AB6-9080-8610BC4A2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413184"/>
            <a:ext cx="8229600" cy="1143000"/>
          </a:xfrm>
        </p:spPr>
        <p:txBody>
          <a:bodyPr/>
          <a:lstStyle/>
          <a:p>
            <a:pPr algn="l"/>
            <a:r>
              <a:rPr lang="en-GB" sz="4800" b="0" dirty="0">
                <a:highlight>
                  <a:srgbClr val="00FFFF"/>
                </a:highlight>
              </a:rPr>
              <a:t>Making choices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E6F98-62DB-4158-A26A-BB36E9CFD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091" y="1417638"/>
            <a:ext cx="8589818" cy="408709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Students get 5 choices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If they opt for Medicine or Dentistry, students can only apply for 4 courses (and 1 back-up)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You cannot apply to Oxford and Cambridge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Your choices must all be for the same subject/field (broadly-speaking)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99039C-380C-42AB-81A4-10A7D912A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27" y="0"/>
            <a:ext cx="2660073" cy="214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3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D9C50-C6CA-432D-9376-58D444F29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3" y="251835"/>
            <a:ext cx="9005454" cy="1320656"/>
          </a:xfrm>
        </p:spPr>
        <p:txBody>
          <a:bodyPr/>
          <a:lstStyle/>
          <a:p>
            <a:pPr algn="l"/>
            <a:r>
              <a:rPr lang="en-GB" sz="4400" b="0" dirty="0">
                <a:highlight>
                  <a:srgbClr val="00FFFF"/>
                </a:highlight>
              </a:rPr>
              <a:t>Offers after sending: </a:t>
            </a:r>
            <a:br>
              <a:rPr lang="en-GB" b="0" dirty="0">
                <a:highlight>
                  <a:srgbClr val="00FFFF"/>
                </a:highlight>
              </a:rPr>
            </a:br>
            <a:r>
              <a:rPr lang="en-GB" b="0" dirty="0">
                <a:highlight>
                  <a:srgbClr val="00FFFF"/>
                </a:highlight>
              </a:rPr>
              <a:t>How long will students have to wait</a:t>
            </a:r>
            <a:r>
              <a:rPr lang="en-GB" dirty="0">
                <a:highlight>
                  <a:srgbClr val="00FFFF"/>
                </a:highlight>
              </a:rPr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C160C-B17F-4FF8-8418-F9D347CEF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37" y="1683328"/>
            <a:ext cx="8104908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Students will receive offers soon after sending,  but some universities take longer. It's just the way it is. 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Students will receive notifications that their </a:t>
            </a:r>
            <a:r>
              <a:rPr lang="en-GB" dirty="0">
                <a:highlight>
                  <a:srgbClr val="FFFF00"/>
                </a:highlight>
              </a:rPr>
              <a:t>UCAS status has changed </a:t>
            </a:r>
            <a:r>
              <a:rPr lang="en-GB" dirty="0"/>
              <a:t>– they check UCAS to see if they have offers/rejections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E0B5A1-C51A-4A3F-B836-26E6FF89F5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054" y="4253345"/>
            <a:ext cx="1653382" cy="165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37630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</TotalTime>
  <Words>1658</Words>
  <Application>Microsoft Office PowerPoint</Application>
  <PresentationFormat>On-screen Show (4:3)</PresentationFormat>
  <Paragraphs>181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Quicksand</vt:lpstr>
      <vt:lpstr>Quicksand Regular</vt:lpstr>
      <vt:lpstr>1_Office Theme</vt:lpstr>
      <vt:lpstr>PowerPoint Presentation</vt:lpstr>
      <vt:lpstr>Everything a student needs to get started is in this booklet  You now have a copy too</vt:lpstr>
      <vt:lpstr>What is UCAS?</vt:lpstr>
      <vt:lpstr>What does the UCAS form involve?</vt:lpstr>
      <vt:lpstr>The UCAS timeline</vt:lpstr>
      <vt:lpstr>The in-school timeline</vt:lpstr>
      <vt:lpstr>Do not worry…</vt:lpstr>
      <vt:lpstr>Making choices</vt:lpstr>
      <vt:lpstr>Offers after sending:  How long will students have to wait?</vt:lpstr>
      <vt:lpstr>What is included on the UCAS form</vt:lpstr>
      <vt:lpstr>The Personal Statement</vt:lpstr>
      <vt:lpstr>The reference</vt:lpstr>
      <vt:lpstr>Preferences over who writes the reference…</vt:lpstr>
      <vt:lpstr>Predicted grades</vt:lpstr>
      <vt:lpstr>Predicted grades</vt:lpstr>
      <vt:lpstr>Principles for predicting grades (from UCAS) </vt:lpstr>
      <vt:lpstr>When will students find out about predicted grades?</vt:lpstr>
      <vt:lpstr>Risks of inflating predicted grades </vt:lpstr>
      <vt:lpstr>When do students accept offers?</vt:lpstr>
      <vt:lpstr>What happens when you have all of your offers?</vt:lpstr>
      <vt:lpstr>Example…</vt:lpstr>
      <vt:lpstr>What if a student does noes not get any offers?</vt:lpstr>
      <vt:lpstr>What happens on results day?</vt:lpstr>
      <vt:lpstr>What if students do worse than they expect?</vt:lpstr>
      <vt:lpstr>PowerPoint Presentation</vt:lpstr>
      <vt:lpstr>PowerPoint Presentation</vt:lpstr>
      <vt:lpstr>The parents’ role in the UCAS process</vt:lpstr>
      <vt:lpstr>What next?</vt:lpstr>
      <vt:lpstr>BUZZWORD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Stump</dc:creator>
  <cp:lastModifiedBy>Chris Stump</cp:lastModifiedBy>
  <cp:revision>33</cp:revision>
  <dcterms:created xsi:type="dcterms:W3CDTF">2022-05-25T07:21:25Z</dcterms:created>
  <dcterms:modified xsi:type="dcterms:W3CDTF">2022-06-16T13:36:49Z</dcterms:modified>
</cp:coreProperties>
</file>